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258" r:id="rId2"/>
    <p:sldId id="285" r:id="rId3"/>
    <p:sldId id="260" r:id="rId4"/>
    <p:sldId id="261" r:id="rId5"/>
    <p:sldId id="283" r:id="rId6"/>
    <p:sldId id="262" r:id="rId7"/>
    <p:sldId id="286" r:id="rId8"/>
    <p:sldId id="281" r:id="rId9"/>
    <p:sldId id="287" r:id="rId10"/>
    <p:sldId id="288" r:id="rId11"/>
    <p:sldId id="289" r:id="rId12"/>
    <p:sldId id="290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8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415805-9F53-4432-9703-7FF93F1FB6D1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6B9BEE-7CC3-49B8-8FF9-30724BB22CA2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A71F03-BF35-49EB-B8B6-B55C8B88633E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98FECA-73E5-4865-8045-60E7C75026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98FECA-73E5-4865-8045-60E7C75026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3C346A-8EFA-40E3-8B8C-13F707B9F659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62CC45-5632-432C-85CF-C6C395B3A7E1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C16779-B947-4F48-8440-4E1AAE76AB78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C71143-5A4D-4720-86A8-B67FA9733268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BF24A-7109-4671-AC80-EF9C5724159C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2BBC92-1DE4-49FD-8DB4-C174374184C3}" type="slidenum">
              <a:rPr lang="en-US" smtClean="0">
                <a:latin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7728F-3E81-4113-8032-D841BCDE6DB2}" type="slidenum">
              <a:rPr lang="en-US" smtClean="0">
                <a:latin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D1C875-FA85-48CD-93E7-06E7FD578EC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2E230C-15C5-4006-AB90-F1F7044171A1}" type="slidenum">
              <a:rPr lang="en-US" smtClean="0">
                <a:latin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C4A26-4461-4287-A95E-1D72401EB356}" type="slidenum">
              <a:rPr lang="en-US" smtClean="0">
                <a:latin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286471-5CF7-4B0D-B4BE-8297562BCD63}" type="slidenum">
              <a:rPr lang="en-US" smtClean="0">
                <a:latin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55F81A-166D-4AEA-A813-0A8994C2737A}" type="slidenum">
              <a:rPr lang="en-US" smtClean="0">
                <a:latin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ECE0F8-8739-48B6-B11F-3811D0B0E19C}" type="slidenum">
              <a:rPr lang="en-US" smtClean="0">
                <a:latin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E1B0F8-705E-4F1B-BADD-BF4F3C0274E5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46151-B9AC-4E97-9134-724B9E3317CE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B5B469-1889-4837-9689-1ADEFCB9F37F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94700-7275-4B05-9D4A-203616020936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D0910B-4450-43F0-BA9A-A17DD9FC729B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2ABF6-1048-411F-89B3-5EF92F62D622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3231E8-8A14-449B-BED9-11C5D324719F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35200" y="25527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2" name="Picture 4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o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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ú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n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n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n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n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2.jpe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oleObject" Target="../embeddings/Microsoft_Office_Word_97-2003___1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300" y="444500"/>
            <a:ext cx="8943975" cy="1143000"/>
          </a:xfrm>
        </p:spPr>
        <p:txBody>
          <a:bodyPr/>
          <a:lstStyle/>
          <a:p>
            <a:r>
              <a:rPr lang="en-GB" dirty="0" smtClean="0"/>
              <a:t>Pension schemes for civil servants and public-sector workers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300" y="2171700"/>
            <a:ext cx="6400800" cy="1771650"/>
          </a:xfrm>
        </p:spPr>
        <p:txBody>
          <a:bodyPr/>
          <a:lstStyle/>
          <a:p>
            <a:r>
              <a:rPr lang="en-GB" sz="3200" dirty="0" smtClean="0"/>
              <a:t>Options for reform</a:t>
            </a:r>
            <a:endParaRPr lang="en-US" sz="3200" dirty="0" smtClean="0"/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2400" dirty="0" smtClean="0"/>
              <a:t>Edward Whitehouse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Social Policy division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OECD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Korea Header new logo"/>
          <p:cNvPicPr/>
          <p:nvPr/>
        </p:nvPicPr>
        <p:blipFill>
          <a:blip r:embed="rId3" cstate="print"/>
          <a:srcRect b="10898"/>
          <a:stretch>
            <a:fillRect/>
          </a:stretch>
        </p:blipFill>
        <p:spPr bwMode="auto">
          <a:xfrm>
            <a:off x="-44879" y="5092701"/>
            <a:ext cx="9188879" cy="176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5198738" y="3911600"/>
            <a:ext cx="405361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700" dirty="0" smtClean="0"/>
              <a:t>International Workshop on Civil Service </a:t>
            </a:r>
          </a:p>
          <a:p>
            <a:r>
              <a:rPr lang="en-GB" sz="1700" dirty="0" smtClean="0"/>
              <a:t>and Military Pension Arrangements </a:t>
            </a:r>
          </a:p>
          <a:p>
            <a:r>
              <a:rPr lang="en-GB" sz="1700" dirty="0" err="1" smtClean="0"/>
              <a:t>Hitotsubashi</a:t>
            </a:r>
            <a:r>
              <a:rPr lang="en-GB" sz="1700" dirty="0" smtClean="0"/>
              <a:t> University</a:t>
            </a:r>
          </a:p>
          <a:p>
            <a:r>
              <a:rPr lang="en-GB" sz="1700" dirty="0" smtClean="0"/>
              <a:t>Tokyo, January 2011</a:t>
            </a:r>
            <a:endParaRPr lang="en-GB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06400" y="177800"/>
            <a:ext cx="7772400" cy="1143000"/>
          </a:xfrm>
        </p:spPr>
        <p:txBody>
          <a:bodyPr/>
          <a:lstStyle/>
          <a:p>
            <a:r>
              <a:rPr lang="en-GB" sz="3200" smtClean="0"/>
              <a:t>Example: Egypt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1238" y="1784350"/>
            <a:ext cx="6988175" cy="502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Korea Header new logo"/>
          <p:cNvPicPr/>
          <p:nvPr/>
        </p:nvPicPr>
        <p:blipFill>
          <a:blip r:embed="rId4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Demographics:</a:t>
            </a:r>
            <a:br>
              <a:rPr lang="en-GB" dirty="0" smtClean="0"/>
            </a:br>
            <a:r>
              <a:rPr lang="en-GB" dirty="0" smtClean="0"/>
              <a:t>Civil servants aged over 50</a:t>
            </a:r>
            <a:endParaRPr lang="fr-FR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1959" y="1601788"/>
            <a:ext cx="9524398" cy="43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1117600" y="3619500"/>
            <a:ext cx="114300" cy="3429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103" descr="United%20Kingdom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1375" y="3986213"/>
            <a:ext cx="252413" cy="144462"/>
          </a:xfrm>
          <a:prstGeom prst="rect">
            <a:avLst/>
          </a:prstGeom>
          <a:noFill/>
        </p:spPr>
      </p:pic>
      <p:pic>
        <p:nvPicPr>
          <p:cNvPr id="7" name="Picture 6" descr="Korea Header new logo"/>
          <p:cNvPicPr/>
          <p:nvPr/>
        </p:nvPicPr>
        <p:blipFill>
          <a:blip r:embed="rId5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Demographics:</a:t>
            </a:r>
            <a:br>
              <a:rPr lang="en-GB" dirty="0" smtClean="0"/>
            </a:br>
            <a:r>
              <a:rPr lang="en-GB" dirty="0" smtClean="0"/>
              <a:t>Over 50s in the workforce</a:t>
            </a:r>
            <a:endParaRPr lang="fr-FR" dirty="0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6633" y="1684338"/>
            <a:ext cx="9246034" cy="417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" descr="United%20Kingdom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91175" y="3605213"/>
            <a:ext cx="252413" cy="144462"/>
          </a:xfrm>
          <a:prstGeom prst="rect">
            <a:avLst/>
          </a:prstGeom>
          <a:noFill/>
        </p:spPr>
      </p:pic>
      <p:pic>
        <p:nvPicPr>
          <p:cNvPr id="6" name="Picture 5" descr="Korea Header new logo"/>
          <p:cNvPicPr/>
          <p:nvPr/>
        </p:nvPicPr>
        <p:blipFill>
          <a:blip r:embed="rId5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Reforms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smtClean="0"/>
              <a:t>‘Parametric’ reforms to defined benefit plans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reduce replacement rate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index pensions in payment to prices rather than</a:t>
            </a:r>
            <a:br>
              <a:rPr lang="en-GB" sz="2000" smtClean="0"/>
            </a:br>
            <a:r>
              <a:rPr lang="en-GB" sz="2000" smtClean="0"/>
              <a:t>civil-service earnings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introduce/increase member contributions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raise pensionable age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extend averaging periods for ‘final’ salary</a:t>
            </a:r>
          </a:p>
          <a:p>
            <a:pPr>
              <a:lnSpc>
                <a:spcPct val="90000"/>
              </a:lnSpc>
            </a:pPr>
            <a:r>
              <a:rPr lang="en-GB" sz="2400" smtClean="0"/>
              <a:t>‘Systemic’ reforms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introduce new system for new civil servants with some element of pre-funding of obligations</a:t>
            </a:r>
          </a:p>
          <a:p>
            <a:pPr>
              <a:lnSpc>
                <a:spcPct val="90000"/>
              </a:lnSpc>
            </a:pPr>
            <a:r>
              <a:rPr lang="en-GB" sz="2400" smtClean="0"/>
              <a:t>Any reform must take account of all aspects of </a:t>
            </a:r>
            <a:br>
              <a:rPr lang="en-GB" sz="2400" smtClean="0"/>
            </a:br>
            <a:r>
              <a:rPr lang="en-GB" sz="2400" smtClean="0"/>
              <a:t>civil-service terms and conditions</a:t>
            </a:r>
          </a:p>
        </p:txBody>
      </p:sp>
      <p:pic>
        <p:nvPicPr>
          <p:cNvPr id="4" name="Picture 3" descr="Korea Header new logo"/>
          <p:cNvPicPr/>
          <p:nvPr/>
        </p:nvPicPr>
        <p:blipFill>
          <a:blip r:embed="rId3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Raising retirement age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smtClean="0"/>
              <a:t>Civil service schemes are ‘closed’ systems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so increasing retirement age has different effects than it does in national schemes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labour supply effect in national schemes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Increase in retirement age cuts duration of benefit payments, but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without downward adjustment of accrual rates to compensate, benefit values increase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people might retire on higher pay if earnings continue to grow with age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affects both pay and pension bills</a:t>
            </a:r>
          </a:p>
        </p:txBody>
      </p:sp>
      <p:pic>
        <p:nvPicPr>
          <p:cNvPr id="4" name="Picture 3" descr="Korea Header new logo"/>
          <p:cNvPicPr/>
          <p:nvPr/>
        </p:nvPicPr>
        <p:blipFill>
          <a:blip r:embed="rId3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Flexibility and portability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smtClean="0"/>
              <a:t>Civil service schemes are inflexible: ill designed to deal with people without full careers</a:t>
            </a:r>
          </a:p>
          <a:p>
            <a:r>
              <a:rPr lang="en-GB" sz="2400" smtClean="0"/>
              <a:t>But flexible schemes are increasingly important</a:t>
            </a:r>
          </a:p>
          <a:p>
            <a:pPr lvl="1"/>
            <a:r>
              <a:rPr lang="en-GB" sz="2000" smtClean="0"/>
              <a:t>‘revolving doors’: cross-fertilisation between public and private sectors</a:t>
            </a:r>
          </a:p>
          <a:p>
            <a:pPr lvl="1"/>
            <a:r>
              <a:rPr lang="en-GB" sz="2000" smtClean="0"/>
              <a:t>transfer of employees due to privatisation or contracting out</a:t>
            </a:r>
          </a:p>
        </p:txBody>
      </p:sp>
      <p:pic>
        <p:nvPicPr>
          <p:cNvPr id="4" name="Picture 3" descr="Korea Header new logo"/>
          <p:cNvPicPr/>
          <p:nvPr/>
        </p:nvPicPr>
        <p:blipFill>
          <a:blip r:embed="rId3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Penalties to moving jobs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smtClean="0"/>
              <a:t>Vesting periods: when individual qualifies for a pension</a:t>
            </a:r>
          </a:p>
          <a:p>
            <a:pPr lvl="1"/>
            <a:r>
              <a:rPr lang="en-GB" sz="1800" smtClean="0"/>
              <a:t>&lt;1 year in Finland, Netherlands, Sweden, Switzerland, UK</a:t>
            </a:r>
          </a:p>
          <a:p>
            <a:pPr lvl="1"/>
            <a:r>
              <a:rPr lang="en-GB" sz="1800" smtClean="0"/>
              <a:t>5 years in Belgium, Germany, Ireland, </a:t>
            </a:r>
            <a:r>
              <a:rPr kumimoji="0" lang="en-GB" sz="1800" smtClean="0"/>
              <a:t>Italy</a:t>
            </a:r>
            <a:endParaRPr lang="en-GB" sz="1800" smtClean="0"/>
          </a:p>
          <a:p>
            <a:pPr lvl="1"/>
            <a:r>
              <a:rPr lang="en-GB" sz="1800" smtClean="0"/>
              <a:t>15yrs in Austria, France, Spain, Mauritius, Senegal</a:t>
            </a:r>
          </a:p>
          <a:p>
            <a:pPr lvl="1"/>
            <a:r>
              <a:rPr lang="en-GB" sz="1800" smtClean="0"/>
              <a:t>people can leave with nothing</a:t>
            </a:r>
          </a:p>
          <a:p>
            <a:r>
              <a:rPr lang="en-GB" sz="2000" smtClean="0"/>
              <a:t>Treatment of ‘early leavers’: what happens to the benefit between leaving the job and claiming the pension?</a:t>
            </a:r>
          </a:p>
          <a:p>
            <a:pPr lvl="1"/>
            <a:r>
              <a:rPr lang="en-GB" sz="1800" smtClean="0"/>
              <a:t>full transferability (Finland, Netherlands, Sweden)</a:t>
            </a:r>
            <a:br>
              <a:rPr lang="en-GB" sz="1800" smtClean="0"/>
            </a:br>
            <a:r>
              <a:rPr lang="en-GB" sz="1800" smtClean="0"/>
              <a:t>moves to occupational plan with same benefits in private sector</a:t>
            </a:r>
          </a:p>
          <a:p>
            <a:pPr lvl="1"/>
            <a:r>
              <a:rPr lang="en-GB" sz="1800" smtClean="0"/>
              <a:t>full preservation (France)</a:t>
            </a:r>
            <a:br>
              <a:rPr lang="en-GB" sz="1800" smtClean="0"/>
            </a:br>
            <a:r>
              <a:rPr lang="en-GB" sz="1800" smtClean="0"/>
              <a:t>accrued rights uprated in line with civil-service earnings</a:t>
            </a:r>
          </a:p>
          <a:p>
            <a:r>
              <a:rPr lang="en-GB" sz="2000" smtClean="0"/>
              <a:t>In other countries, a pension cost to moving jobs</a:t>
            </a:r>
          </a:p>
          <a:p>
            <a:endParaRPr lang="en-GB" sz="2400" smtClean="0"/>
          </a:p>
        </p:txBody>
      </p:sp>
      <p:pic>
        <p:nvPicPr>
          <p:cNvPr id="4" name="Picture 3" descr="Korea Header new logo"/>
          <p:cNvPicPr/>
          <p:nvPr/>
        </p:nvPicPr>
        <p:blipFill>
          <a:blip r:embed="rId3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Example: Mauritius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521200" y="6507163"/>
            <a:ext cx="454025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521200" y="6526213"/>
            <a:ext cx="4540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age</a:t>
            </a:r>
            <a:endParaRPr lang="en-GB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606550" y="6294438"/>
            <a:ext cx="333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606550" y="6311900"/>
            <a:ext cx="3349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25</a:t>
            </a:r>
            <a:endParaRPr lang="en-GB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V="1">
            <a:off x="1771650" y="6223000"/>
            <a:ext cx="3175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457450" y="6294438"/>
            <a:ext cx="33496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457450" y="6311900"/>
            <a:ext cx="3349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30</a:t>
            </a:r>
            <a:endParaRPr lang="en-GB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2622550" y="6223000"/>
            <a:ext cx="3175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303588" y="6294438"/>
            <a:ext cx="33496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3303588" y="6311900"/>
            <a:ext cx="3349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35</a:t>
            </a:r>
            <a:endParaRPr lang="en-GB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3470275" y="6223000"/>
            <a:ext cx="1588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4154488" y="6294438"/>
            <a:ext cx="33496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4154488" y="6311900"/>
            <a:ext cx="3349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40</a:t>
            </a:r>
            <a:endParaRPr lang="en-GB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V="1">
            <a:off x="4321175" y="6223000"/>
            <a:ext cx="1588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5005388" y="6294438"/>
            <a:ext cx="33496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5005388" y="6311900"/>
            <a:ext cx="3349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45</a:t>
            </a:r>
            <a:endParaRPr lang="en-GB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V="1">
            <a:off x="5172075" y="6223000"/>
            <a:ext cx="1588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5857875" y="6294438"/>
            <a:ext cx="333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5857875" y="6311900"/>
            <a:ext cx="3349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50</a:t>
            </a:r>
            <a:endParaRPr lang="en-GB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V="1">
            <a:off x="6022975" y="6223000"/>
            <a:ext cx="3175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6708775" y="6294438"/>
            <a:ext cx="333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6708775" y="6311900"/>
            <a:ext cx="3349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55</a:t>
            </a:r>
            <a:endParaRPr lang="en-GB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 flipV="1">
            <a:off x="6873875" y="6223000"/>
            <a:ext cx="3175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7559675" y="6294438"/>
            <a:ext cx="33496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7559675" y="6311900"/>
            <a:ext cx="3349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60</a:t>
            </a:r>
            <a:endParaRPr lang="en-GB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 flipV="1">
            <a:off x="7724775" y="6223000"/>
            <a:ext cx="3175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 flipH="1">
            <a:off x="1522413" y="6083300"/>
            <a:ext cx="96837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 flipH="1">
            <a:off x="1522413" y="2276475"/>
            <a:ext cx="96837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 flipH="1">
            <a:off x="1522413" y="4179888"/>
            <a:ext cx="96837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 flipH="1">
            <a:off x="1522413" y="5129213"/>
            <a:ext cx="96837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 flipH="1">
            <a:off x="1522413" y="3225800"/>
            <a:ext cx="96837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 flipH="1">
            <a:off x="1619250" y="6223000"/>
            <a:ext cx="6254750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 flipV="1">
            <a:off x="1619250" y="2135188"/>
            <a:ext cx="1588" cy="4087812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1635125" y="2039938"/>
            <a:ext cx="1909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1763713" y="2122488"/>
            <a:ext cx="17748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Value of accrued </a:t>
            </a:r>
            <a:endParaRPr lang="en-GB"/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1763713" y="2376488"/>
            <a:ext cx="850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pension</a:t>
            </a:r>
            <a:endParaRPr lang="en-GB"/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2843213" y="5322888"/>
            <a:ext cx="1177925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4554538" y="5497513"/>
            <a:ext cx="18478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41" name="Picture 40" descr="Korea Header new logo"/>
          <p:cNvPicPr/>
          <p:nvPr/>
        </p:nvPicPr>
        <p:blipFill>
          <a:blip r:embed="rId3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Example: Mauritius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521200" y="6507163"/>
            <a:ext cx="454025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21200" y="6526213"/>
            <a:ext cx="4540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age</a:t>
            </a:r>
            <a:endParaRPr lang="en-GB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606550" y="6294438"/>
            <a:ext cx="333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606550" y="6311900"/>
            <a:ext cx="3349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25</a:t>
            </a:r>
            <a:endParaRPr lang="en-GB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1771650" y="6223000"/>
            <a:ext cx="3175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457450" y="6294438"/>
            <a:ext cx="33496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457450" y="6311900"/>
            <a:ext cx="3349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30</a:t>
            </a:r>
            <a:endParaRPr lang="en-GB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2622550" y="6223000"/>
            <a:ext cx="3175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3303588" y="6294438"/>
            <a:ext cx="33496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3303588" y="6311900"/>
            <a:ext cx="3349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35</a:t>
            </a:r>
            <a:endParaRPr lang="en-GB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3470275" y="6223000"/>
            <a:ext cx="1588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4154488" y="6294438"/>
            <a:ext cx="33496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4154488" y="6311900"/>
            <a:ext cx="3349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40</a:t>
            </a:r>
            <a:endParaRPr lang="en-GB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4321175" y="6223000"/>
            <a:ext cx="1588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5005388" y="6294438"/>
            <a:ext cx="33496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5005388" y="6311900"/>
            <a:ext cx="3349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45</a:t>
            </a:r>
            <a:endParaRPr lang="en-GB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V="1">
            <a:off x="5172075" y="6223000"/>
            <a:ext cx="1588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5857875" y="6294438"/>
            <a:ext cx="333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5857875" y="6311900"/>
            <a:ext cx="3349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50</a:t>
            </a:r>
            <a:endParaRPr lang="en-GB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V="1">
            <a:off x="6022975" y="6223000"/>
            <a:ext cx="3175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6708775" y="6294438"/>
            <a:ext cx="333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6708775" y="6311900"/>
            <a:ext cx="3349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55</a:t>
            </a:r>
            <a:endParaRPr lang="en-GB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 flipV="1">
            <a:off x="6873875" y="6223000"/>
            <a:ext cx="3175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7559675" y="6294438"/>
            <a:ext cx="33496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7559675" y="6311900"/>
            <a:ext cx="3349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60</a:t>
            </a:r>
            <a:endParaRPr lang="en-GB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 flipV="1">
            <a:off x="7724775" y="6223000"/>
            <a:ext cx="3175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 flipH="1">
            <a:off x="1522413" y="6083300"/>
            <a:ext cx="96837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 flipH="1">
            <a:off x="1522413" y="2276475"/>
            <a:ext cx="96837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 flipH="1">
            <a:off x="1522413" y="4179888"/>
            <a:ext cx="96837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 flipH="1">
            <a:off x="1522413" y="5129213"/>
            <a:ext cx="96837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 flipH="1">
            <a:off x="1522413" y="3225800"/>
            <a:ext cx="96837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 flipH="1">
            <a:off x="1619250" y="6223000"/>
            <a:ext cx="6254750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 flipV="1">
            <a:off x="1619250" y="2135188"/>
            <a:ext cx="1588" cy="4087812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20516" name="Group 36"/>
          <p:cNvGrpSpPr>
            <a:grpSpLocks/>
          </p:cNvGrpSpPr>
          <p:nvPr/>
        </p:nvGrpSpPr>
        <p:grpSpPr bwMode="auto">
          <a:xfrm>
            <a:off x="1765300" y="2265363"/>
            <a:ext cx="5629275" cy="3829050"/>
            <a:chOff x="1112" y="1427"/>
            <a:chExt cx="3546" cy="2412"/>
          </a:xfrm>
        </p:grpSpPr>
        <p:sp>
          <p:nvSpPr>
            <p:cNvPr id="20525" name="Freeform 37"/>
            <p:cNvSpPr>
              <a:spLocks/>
            </p:cNvSpPr>
            <p:nvPr/>
          </p:nvSpPr>
          <p:spPr bwMode="auto">
            <a:xfrm>
              <a:off x="1112" y="3815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10 w 23"/>
                <a:gd name="T3" fmla="*/ 24 h 24"/>
                <a:gd name="T4" fmla="*/ 23 w 23"/>
                <a:gd name="T5" fmla="*/ 14 h 24"/>
                <a:gd name="T6" fmla="*/ 13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10" y="24"/>
                  </a:lnTo>
                  <a:lnTo>
                    <a:pt x="23" y="14"/>
                  </a:lnTo>
                  <a:lnTo>
                    <a:pt x="13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26" name="Freeform 38"/>
            <p:cNvSpPr>
              <a:spLocks/>
            </p:cNvSpPr>
            <p:nvPr/>
          </p:nvSpPr>
          <p:spPr bwMode="auto">
            <a:xfrm>
              <a:off x="1139" y="3797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27" name="Freeform 39"/>
            <p:cNvSpPr>
              <a:spLocks/>
            </p:cNvSpPr>
            <p:nvPr/>
          </p:nvSpPr>
          <p:spPr bwMode="auto">
            <a:xfrm>
              <a:off x="1167" y="3778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28" name="Freeform 40"/>
            <p:cNvSpPr>
              <a:spLocks/>
            </p:cNvSpPr>
            <p:nvPr/>
          </p:nvSpPr>
          <p:spPr bwMode="auto">
            <a:xfrm>
              <a:off x="1195" y="3760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9 w 23"/>
                <a:gd name="T3" fmla="*/ 23 h 23"/>
                <a:gd name="T4" fmla="*/ 23 w 23"/>
                <a:gd name="T5" fmla="*/ 14 h 23"/>
                <a:gd name="T6" fmla="*/ 14 w 23"/>
                <a:gd name="T7" fmla="*/ 0 h 23"/>
                <a:gd name="T8" fmla="*/ 0 w 23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9"/>
                  </a:moveTo>
                  <a:lnTo>
                    <a:pt x="9" y="23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29" name="Freeform 41"/>
            <p:cNvSpPr>
              <a:spLocks/>
            </p:cNvSpPr>
            <p:nvPr/>
          </p:nvSpPr>
          <p:spPr bwMode="auto">
            <a:xfrm>
              <a:off x="1222" y="3741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30" name="Freeform 42"/>
            <p:cNvSpPr>
              <a:spLocks/>
            </p:cNvSpPr>
            <p:nvPr/>
          </p:nvSpPr>
          <p:spPr bwMode="auto">
            <a:xfrm>
              <a:off x="1250" y="3722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31" name="Freeform 43"/>
            <p:cNvSpPr>
              <a:spLocks/>
            </p:cNvSpPr>
            <p:nvPr/>
          </p:nvSpPr>
          <p:spPr bwMode="auto">
            <a:xfrm>
              <a:off x="1278" y="3704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32" name="Freeform 44"/>
            <p:cNvSpPr>
              <a:spLocks/>
            </p:cNvSpPr>
            <p:nvPr/>
          </p:nvSpPr>
          <p:spPr bwMode="auto">
            <a:xfrm>
              <a:off x="1306" y="3684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33" name="Freeform 45"/>
            <p:cNvSpPr>
              <a:spLocks/>
            </p:cNvSpPr>
            <p:nvPr/>
          </p:nvSpPr>
          <p:spPr bwMode="auto">
            <a:xfrm>
              <a:off x="1334" y="3666"/>
              <a:ext cx="22" cy="22"/>
            </a:xfrm>
            <a:custGeom>
              <a:avLst/>
              <a:gdLst>
                <a:gd name="T0" fmla="*/ 0 w 22"/>
                <a:gd name="T1" fmla="*/ 8 h 22"/>
                <a:gd name="T2" fmla="*/ 10 w 22"/>
                <a:gd name="T3" fmla="*/ 22 h 22"/>
                <a:gd name="T4" fmla="*/ 22 w 22"/>
                <a:gd name="T5" fmla="*/ 14 h 22"/>
                <a:gd name="T6" fmla="*/ 13 w 22"/>
                <a:gd name="T7" fmla="*/ 0 h 22"/>
                <a:gd name="T8" fmla="*/ 0 w 22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22"/>
                <a:gd name="T17" fmla="*/ 22 w 22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22">
                  <a:moveTo>
                    <a:pt x="0" y="8"/>
                  </a:moveTo>
                  <a:lnTo>
                    <a:pt x="10" y="22"/>
                  </a:lnTo>
                  <a:lnTo>
                    <a:pt x="22" y="14"/>
                  </a:lnTo>
                  <a:lnTo>
                    <a:pt x="13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34" name="Freeform 46"/>
            <p:cNvSpPr>
              <a:spLocks/>
            </p:cNvSpPr>
            <p:nvPr/>
          </p:nvSpPr>
          <p:spPr bwMode="auto">
            <a:xfrm>
              <a:off x="1361" y="3646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35" name="Freeform 47"/>
            <p:cNvSpPr>
              <a:spLocks/>
            </p:cNvSpPr>
            <p:nvPr/>
          </p:nvSpPr>
          <p:spPr bwMode="auto">
            <a:xfrm>
              <a:off x="1389" y="3627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36" name="Freeform 48"/>
            <p:cNvSpPr>
              <a:spLocks/>
            </p:cNvSpPr>
            <p:nvPr/>
          </p:nvSpPr>
          <p:spPr bwMode="auto">
            <a:xfrm>
              <a:off x="1417" y="3607"/>
              <a:ext cx="22" cy="24"/>
            </a:xfrm>
            <a:custGeom>
              <a:avLst/>
              <a:gdLst>
                <a:gd name="T0" fmla="*/ 0 w 22"/>
                <a:gd name="T1" fmla="*/ 10 h 24"/>
                <a:gd name="T2" fmla="*/ 9 w 22"/>
                <a:gd name="T3" fmla="*/ 24 h 24"/>
                <a:gd name="T4" fmla="*/ 22 w 22"/>
                <a:gd name="T5" fmla="*/ 14 h 24"/>
                <a:gd name="T6" fmla="*/ 12 w 22"/>
                <a:gd name="T7" fmla="*/ 0 h 24"/>
                <a:gd name="T8" fmla="*/ 0 w 22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24"/>
                <a:gd name="T17" fmla="*/ 22 w 22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24">
                  <a:moveTo>
                    <a:pt x="0" y="10"/>
                  </a:moveTo>
                  <a:lnTo>
                    <a:pt x="9" y="24"/>
                  </a:lnTo>
                  <a:lnTo>
                    <a:pt x="22" y="14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37" name="Freeform 49"/>
            <p:cNvSpPr>
              <a:spLocks/>
            </p:cNvSpPr>
            <p:nvPr/>
          </p:nvSpPr>
          <p:spPr bwMode="auto">
            <a:xfrm>
              <a:off x="1443" y="3589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38" name="Freeform 50"/>
            <p:cNvSpPr>
              <a:spLocks/>
            </p:cNvSpPr>
            <p:nvPr/>
          </p:nvSpPr>
          <p:spPr bwMode="auto">
            <a:xfrm>
              <a:off x="1471" y="3571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39" name="Freeform 51"/>
            <p:cNvSpPr>
              <a:spLocks/>
            </p:cNvSpPr>
            <p:nvPr/>
          </p:nvSpPr>
          <p:spPr bwMode="auto">
            <a:xfrm>
              <a:off x="1499" y="3551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40" name="Freeform 52"/>
            <p:cNvSpPr>
              <a:spLocks/>
            </p:cNvSpPr>
            <p:nvPr/>
          </p:nvSpPr>
          <p:spPr bwMode="auto">
            <a:xfrm>
              <a:off x="1527" y="3533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24 w 24"/>
                <a:gd name="T7" fmla="*/ 14 h 23"/>
                <a:gd name="T8" fmla="*/ 14 w 24"/>
                <a:gd name="T9" fmla="*/ 0 h 23"/>
                <a:gd name="T10" fmla="*/ 14 w 24"/>
                <a:gd name="T11" fmla="*/ 0 h 23"/>
                <a:gd name="T12" fmla="*/ 0 w 24"/>
                <a:gd name="T13" fmla="*/ 9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3"/>
                <a:gd name="T23" fmla="*/ 24 w 24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41" name="Freeform 53"/>
            <p:cNvSpPr>
              <a:spLocks/>
            </p:cNvSpPr>
            <p:nvPr/>
          </p:nvSpPr>
          <p:spPr bwMode="auto">
            <a:xfrm>
              <a:off x="1555" y="3514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10 w 23"/>
                <a:gd name="T3" fmla="*/ 23 h 23"/>
                <a:gd name="T4" fmla="*/ 23 w 23"/>
                <a:gd name="T5" fmla="*/ 14 h 23"/>
                <a:gd name="T6" fmla="*/ 14 w 23"/>
                <a:gd name="T7" fmla="*/ 0 h 23"/>
                <a:gd name="T8" fmla="*/ 0 w 23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9"/>
                  </a:moveTo>
                  <a:lnTo>
                    <a:pt x="10" y="23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42" name="Freeform 54"/>
            <p:cNvSpPr>
              <a:spLocks/>
            </p:cNvSpPr>
            <p:nvPr/>
          </p:nvSpPr>
          <p:spPr bwMode="auto">
            <a:xfrm>
              <a:off x="1583" y="3495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43" name="Freeform 55"/>
            <p:cNvSpPr>
              <a:spLocks/>
            </p:cNvSpPr>
            <p:nvPr/>
          </p:nvSpPr>
          <p:spPr bwMode="auto">
            <a:xfrm>
              <a:off x="1611" y="3476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44" name="Freeform 56"/>
            <p:cNvSpPr>
              <a:spLocks/>
            </p:cNvSpPr>
            <p:nvPr/>
          </p:nvSpPr>
          <p:spPr bwMode="auto">
            <a:xfrm>
              <a:off x="1639" y="3458"/>
              <a:ext cx="23" cy="23"/>
            </a:xfrm>
            <a:custGeom>
              <a:avLst/>
              <a:gdLst>
                <a:gd name="T0" fmla="*/ 0 w 23"/>
                <a:gd name="T1" fmla="*/ 10 h 23"/>
                <a:gd name="T2" fmla="*/ 9 w 23"/>
                <a:gd name="T3" fmla="*/ 23 h 23"/>
                <a:gd name="T4" fmla="*/ 19 w 23"/>
                <a:gd name="T5" fmla="*/ 17 h 23"/>
                <a:gd name="T6" fmla="*/ 23 w 23"/>
                <a:gd name="T7" fmla="*/ 14 h 23"/>
                <a:gd name="T8" fmla="*/ 13 w 23"/>
                <a:gd name="T9" fmla="*/ 0 h 23"/>
                <a:gd name="T10" fmla="*/ 9 w 23"/>
                <a:gd name="T11" fmla="*/ 3 h 23"/>
                <a:gd name="T12" fmla="*/ 0 w 23"/>
                <a:gd name="T13" fmla="*/ 1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3"/>
                <a:gd name="T23" fmla="*/ 23 w 23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3">
                  <a:moveTo>
                    <a:pt x="0" y="10"/>
                  </a:moveTo>
                  <a:lnTo>
                    <a:pt x="9" y="23"/>
                  </a:lnTo>
                  <a:lnTo>
                    <a:pt x="19" y="17"/>
                  </a:lnTo>
                  <a:lnTo>
                    <a:pt x="23" y="14"/>
                  </a:lnTo>
                  <a:lnTo>
                    <a:pt x="13" y="0"/>
                  </a:lnTo>
                  <a:lnTo>
                    <a:pt x="9" y="3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45" name="Freeform 57"/>
            <p:cNvSpPr>
              <a:spLocks/>
            </p:cNvSpPr>
            <p:nvPr/>
          </p:nvSpPr>
          <p:spPr bwMode="auto">
            <a:xfrm>
              <a:off x="1666" y="3440"/>
              <a:ext cx="23" cy="22"/>
            </a:xfrm>
            <a:custGeom>
              <a:avLst/>
              <a:gdLst>
                <a:gd name="T0" fmla="*/ 0 w 23"/>
                <a:gd name="T1" fmla="*/ 8 h 22"/>
                <a:gd name="T2" fmla="*/ 10 w 23"/>
                <a:gd name="T3" fmla="*/ 22 h 22"/>
                <a:gd name="T4" fmla="*/ 23 w 23"/>
                <a:gd name="T5" fmla="*/ 14 h 22"/>
                <a:gd name="T6" fmla="*/ 13 w 23"/>
                <a:gd name="T7" fmla="*/ 0 h 22"/>
                <a:gd name="T8" fmla="*/ 0 w 23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2"/>
                <a:gd name="T17" fmla="*/ 23 w 23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2">
                  <a:moveTo>
                    <a:pt x="0" y="8"/>
                  </a:moveTo>
                  <a:lnTo>
                    <a:pt x="10" y="22"/>
                  </a:lnTo>
                  <a:lnTo>
                    <a:pt x="23" y="14"/>
                  </a:lnTo>
                  <a:lnTo>
                    <a:pt x="13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46" name="Freeform 58"/>
            <p:cNvSpPr>
              <a:spLocks/>
            </p:cNvSpPr>
            <p:nvPr/>
          </p:nvSpPr>
          <p:spPr bwMode="auto">
            <a:xfrm>
              <a:off x="1693" y="3420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47" name="Freeform 59"/>
            <p:cNvSpPr>
              <a:spLocks/>
            </p:cNvSpPr>
            <p:nvPr/>
          </p:nvSpPr>
          <p:spPr bwMode="auto">
            <a:xfrm>
              <a:off x="1721" y="3402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48" name="Freeform 60"/>
            <p:cNvSpPr>
              <a:spLocks/>
            </p:cNvSpPr>
            <p:nvPr/>
          </p:nvSpPr>
          <p:spPr bwMode="auto">
            <a:xfrm>
              <a:off x="1749" y="3382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17 w 24"/>
                <a:gd name="T5" fmla="*/ 20 h 24"/>
                <a:gd name="T6" fmla="*/ 24 w 24"/>
                <a:gd name="T7" fmla="*/ 14 h 24"/>
                <a:gd name="T8" fmla="*/ 14 w 24"/>
                <a:gd name="T9" fmla="*/ 0 h 24"/>
                <a:gd name="T10" fmla="*/ 7 w 24"/>
                <a:gd name="T11" fmla="*/ 6 h 24"/>
                <a:gd name="T12" fmla="*/ 0 w 24"/>
                <a:gd name="T13" fmla="*/ 1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17" y="20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7" y="6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49" name="Freeform 61"/>
            <p:cNvSpPr>
              <a:spLocks/>
            </p:cNvSpPr>
            <p:nvPr/>
          </p:nvSpPr>
          <p:spPr bwMode="auto">
            <a:xfrm>
              <a:off x="1777" y="3364"/>
              <a:ext cx="23" cy="22"/>
            </a:xfrm>
            <a:custGeom>
              <a:avLst/>
              <a:gdLst>
                <a:gd name="T0" fmla="*/ 0 w 23"/>
                <a:gd name="T1" fmla="*/ 9 h 22"/>
                <a:gd name="T2" fmla="*/ 10 w 23"/>
                <a:gd name="T3" fmla="*/ 22 h 22"/>
                <a:gd name="T4" fmla="*/ 23 w 23"/>
                <a:gd name="T5" fmla="*/ 14 h 22"/>
                <a:gd name="T6" fmla="*/ 14 w 23"/>
                <a:gd name="T7" fmla="*/ 0 h 22"/>
                <a:gd name="T8" fmla="*/ 0 w 23"/>
                <a:gd name="T9" fmla="*/ 9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2"/>
                <a:gd name="T17" fmla="*/ 23 w 23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2">
                  <a:moveTo>
                    <a:pt x="0" y="9"/>
                  </a:moveTo>
                  <a:lnTo>
                    <a:pt x="10" y="22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50" name="Freeform 62"/>
            <p:cNvSpPr>
              <a:spLocks/>
            </p:cNvSpPr>
            <p:nvPr/>
          </p:nvSpPr>
          <p:spPr bwMode="auto">
            <a:xfrm>
              <a:off x="1805" y="3345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9 w 23"/>
                <a:gd name="T3" fmla="*/ 23 h 23"/>
                <a:gd name="T4" fmla="*/ 23 w 23"/>
                <a:gd name="T5" fmla="*/ 14 h 23"/>
                <a:gd name="T6" fmla="*/ 14 w 23"/>
                <a:gd name="T7" fmla="*/ 0 h 23"/>
                <a:gd name="T8" fmla="*/ 0 w 23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9"/>
                  </a:moveTo>
                  <a:lnTo>
                    <a:pt x="9" y="23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51" name="Freeform 63"/>
            <p:cNvSpPr>
              <a:spLocks/>
            </p:cNvSpPr>
            <p:nvPr/>
          </p:nvSpPr>
          <p:spPr bwMode="auto">
            <a:xfrm>
              <a:off x="1833" y="3326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52" name="Freeform 64"/>
            <p:cNvSpPr>
              <a:spLocks/>
            </p:cNvSpPr>
            <p:nvPr/>
          </p:nvSpPr>
          <p:spPr bwMode="auto">
            <a:xfrm>
              <a:off x="1861" y="3307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12 w 23"/>
                <a:gd name="T5" fmla="*/ 22 h 24"/>
                <a:gd name="T6" fmla="*/ 23 w 23"/>
                <a:gd name="T7" fmla="*/ 14 h 24"/>
                <a:gd name="T8" fmla="*/ 13 w 23"/>
                <a:gd name="T9" fmla="*/ 0 h 24"/>
                <a:gd name="T10" fmla="*/ 2 w 23"/>
                <a:gd name="T11" fmla="*/ 8 h 24"/>
                <a:gd name="T12" fmla="*/ 0 w 23"/>
                <a:gd name="T13" fmla="*/ 1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4"/>
                <a:gd name="T23" fmla="*/ 23 w 23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12" y="22"/>
                  </a:lnTo>
                  <a:lnTo>
                    <a:pt x="23" y="14"/>
                  </a:lnTo>
                  <a:lnTo>
                    <a:pt x="13" y="0"/>
                  </a:lnTo>
                  <a:lnTo>
                    <a:pt x="2" y="8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53" name="Freeform 65"/>
            <p:cNvSpPr>
              <a:spLocks/>
            </p:cNvSpPr>
            <p:nvPr/>
          </p:nvSpPr>
          <p:spPr bwMode="auto">
            <a:xfrm>
              <a:off x="1888" y="3289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54" name="Freeform 66"/>
            <p:cNvSpPr>
              <a:spLocks/>
            </p:cNvSpPr>
            <p:nvPr/>
          </p:nvSpPr>
          <p:spPr bwMode="auto">
            <a:xfrm>
              <a:off x="1916" y="3270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10 w 23"/>
                <a:gd name="T3" fmla="*/ 23 h 23"/>
                <a:gd name="T4" fmla="*/ 23 w 23"/>
                <a:gd name="T5" fmla="*/ 14 h 23"/>
                <a:gd name="T6" fmla="*/ 13 w 23"/>
                <a:gd name="T7" fmla="*/ 0 h 23"/>
                <a:gd name="T8" fmla="*/ 0 w 23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9"/>
                  </a:moveTo>
                  <a:lnTo>
                    <a:pt x="10" y="23"/>
                  </a:lnTo>
                  <a:lnTo>
                    <a:pt x="23" y="14"/>
                  </a:lnTo>
                  <a:lnTo>
                    <a:pt x="13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55" name="Freeform 67"/>
            <p:cNvSpPr>
              <a:spLocks/>
            </p:cNvSpPr>
            <p:nvPr/>
          </p:nvSpPr>
          <p:spPr bwMode="auto">
            <a:xfrm>
              <a:off x="1943" y="3251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56" name="Freeform 68"/>
            <p:cNvSpPr>
              <a:spLocks/>
            </p:cNvSpPr>
            <p:nvPr/>
          </p:nvSpPr>
          <p:spPr bwMode="auto">
            <a:xfrm>
              <a:off x="1971" y="3233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57" name="Freeform 69"/>
            <p:cNvSpPr>
              <a:spLocks/>
            </p:cNvSpPr>
            <p:nvPr/>
          </p:nvSpPr>
          <p:spPr bwMode="auto">
            <a:xfrm>
              <a:off x="1999" y="3213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10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10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58" name="Freeform 70"/>
            <p:cNvSpPr>
              <a:spLocks/>
            </p:cNvSpPr>
            <p:nvPr/>
          </p:nvSpPr>
          <p:spPr bwMode="auto">
            <a:xfrm>
              <a:off x="2027" y="3194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9 w 23"/>
                <a:gd name="T3" fmla="*/ 23 h 23"/>
                <a:gd name="T4" fmla="*/ 23 w 23"/>
                <a:gd name="T5" fmla="*/ 14 h 23"/>
                <a:gd name="T6" fmla="*/ 14 w 23"/>
                <a:gd name="T7" fmla="*/ 0 h 23"/>
                <a:gd name="T8" fmla="*/ 0 w 23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9"/>
                  </a:moveTo>
                  <a:lnTo>
                    <a:pt x="9" y="23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59" name="Freeform 71"/>
            <p:cNvSpPr>
              <a:spLocks/>
            </p:cNvSpPr>
            <p:nvPr/>
          </p:nvSpPr>
          <p:spPr bwMode="auto">
            <a:xfrm>
              <a:off x="2055" y="3175"/>
              <a:ext cx="22" cy="24"/>
            </a:xfrm>
            <a:custGeom>
              <a:avLst/>
              <a:gdLst>
                <a:gd name="T0" fmla="*/ 0 w 22"/>
                <a:gd name="T1" fmla="*/ 10 h 24"/>
                <a:gd name="T2" fmla="*/ 9 w 22"/>
                <a:gd name="T3" fmla="*/ 24 h 24"/>
                <a:gd name="T4" fmla="*/ 22 w 22"/>
                <a:gd name="T5" fmla="*/ 14 h 24"/>
                <a:gd name="T6" fmla="*/ 12 w 22"/>
                <a:gd name="T7" fmla="*/ 0 h 24"/>
                <a:gd name="T8" fmla="*/ 0 w 22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24"/>
                <a:gd name="T17" fmla="*/ 22 w 22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24">
                  <a:moveTo>
                    <a:pt x="0" y="10"/>
                  </a:moveTo>
                  <a:lnTo>
                    <a:pt x="9" y="24"/>
                  </a:lnTo>
                  <a:lnTo>
                    <a:pt x="22" y="14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60" name="Freeform 72"/>
            <p:cNvSpPr>
              <a:spLocks/>
            </p:cNvSpPr>
            <p:nvPr/>
          </p:nvSpPr>
          <p:spPr bwMode="auto">
            <a:xfrm>
              <a:off x="2081" y="3156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61" name="Freeform 73"/>
            <p:cNvSpPr>
              <a:spLocks/>
            </p:cNvSpPr>
            <p:nvPr/>
          </p:nvSpPr>
          <p:spPr bwMode="auto">
            <a:xfrm>
              <a:off x="2109" y="3138"/>
              <a:ext cx="24" cy="23"/>
            </a:xfrm>
            <a:custGeom>
              <a:avLst/>
              <a:gdLst>
                <a:gd name="T0" fmla="*/ 0 w 24"/>
                <a:gd name="T1" fmla="*/ 10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1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10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62" name="Freeform 74"/>
            <p:cNvSpPr>
              <a:spLocks/>
            </p:cNvSpPr>
            <p:nvPr/>
          </p:nvSpPr>
          <p:spPr bwMode="auto">
            <a:xfrm>
              <a:off x="2137" y="3118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63" name="Freeform 75"/>
            <p:cNvSpPr>
              <a:spLocks/>
            </p:cNvSpPr>
            <p:nvPr/>
          </p:nvSpPr>
          <p:spPr bwMode="auto">
            <a:xfrm>
              <a:off x="2165" y="3100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64" name="Freeform 76"/>
            <p:cNvSpPr>
              <a:spLocks/>
            </p:cNvSpPr>
            <p:nvPr/>
          </p:nvSpPr>
          <p:spPr bwMode="auto">
            <a:xfrm>
              <a:off x="2193" y="3082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65" name="Freeform 77"/>
            <p:cNvSpPr>
              <a:spLocks/>
            </p:cNvSpPr>
            <p:nvPr/>
          </p:nvSpPr>
          <p:spPr bwMode="auto">
            <a:xfrm>
              <a:off x="2221" y="3062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10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10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66" name="Freeform 78"/>
            <p:cNvSpPr>
              <a:spLocks/>
            </p:cNvSpPr>
            <p:nvPr/>
          </p:nvSpPr>
          <p:spPr bwMode="auto">
            <a:xfrm>
              <a:off x="2249" y="3044"/>
              <a:ext cx="23" cy="22"/>
            </a:xfrm>
            <a:custGeom>
              <a:avLst/>
              <a:gdLst>
                <a:gd name="T0" fmla="*/ 0 w 23"/>
                <a:gd name="T1" fmla="*/ 8 h 22"/>
                <a:gd name="T2" fmla="*/ 9 w 23"/>
                <a:gd name="T3" fmla="*/ 22 h 22"/>
                <a:gd name="T4" fmla="*/ 23 w 23"/>
                <a:gd name="T5" fmla="*/ 14 h 22"/>
                <a:gd name="T6" fmla="*/ 14 w 23"/>
                <a:gd name="T7" fmla="*/ 0 h 22"/>
                <a:gd name="T8" fmla="*/ 0 w 23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2"/>
                <a:gd name="T17" fmla="*/ 23 w 23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2">
                  <a:moveTo>
                    <a:pt x="0" y="8"/>
                  </a:moveTo>
                  <a:lnTo>
                    <a:pt x="9" y="22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67" name="Freeform 79"/>
            <p:cNvSpPr>
              <a:spLocks/>
            </p:cNvSpPr>
            <p:nvPr/>
          </p:nvSpPr>
          <p:spPr bwMode="auto">
            <a:xfrm>
              <a:off x="2277" y="3025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9 w 23"/>
                <a:gd name="T3" fmla="*/ 23 h 23"/>
                <a:gd name="T4" fmla="*/ 22 w 23"/>
                <a:gd name="T5" fmla="*/ 15 h 23"/>
                <a:gd name="T6" fmla="*/ 23 w 23"/>
                <a:gd name="T7" fmla="*/ 14 h 23"/>
                <a:gd name="T8" fmla="*/ 14 w 23"/>
                <a:gd name="T9" fmla="*/ 0 h 23"/>
                <a:gd name="T10" fmla="*/ 12 w 23"/>
                <a:gd name="T11" fmla="*/ 1 h 23"/>
                <a:gd name="T12" fmla="*/ 0 w 23"/>
                <a:gd name="T13" fmla="*/ 9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3"/>
                <a:gd name="T23" fmla="*/ 23 w 23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3">
                  <a:moveTo>
                    <a:pt x="0" y="9"/>
                  </a:moveTo>
                  <a:lnTo>
                    <a:pt x="9" y="23"/>
                  </a:lnTo>
                  <a:lnTo>
                    <a:pt x="22" y="15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68" name="Freeform 80"/>
            <p:cNvSpPr>
              <a:spLocks/>
            </p:cNvSpPr>
            <p:nvPr/>
          </p:nvSpPr>
          <p:spPr bwMode="auto">
            <a:xfrm>
              <a:off x="2303" y="3006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69" name="Freeform 81"/>
            <p:cNvSpPr>
              <a:spLocks/>
            </p:cNvSpPr>
            <p:nvPr/>
          </p:nvSpPr>
          <p:spPr bwMode="auto">
            <a:xfrm>
              <a:off x="2331" y="2987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70" name="Freeform 82"/>
            <p:cNvSpPr>
              <a:spLocks/>
            </p:cNvSpPr>
            <p:nvPr/>
          </p:nvSpPr>
          <p:spPr bwMode="auto">
            <a:xfrm>
              <a:off x="2359" y="2969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71" name="Freeform 83"/>
            <p:cNvSpPr>
              <a:spLocks/>
            </p:cNvSpPr>
            <p:nvPr/>
          </p:nvSpPr>
          <p:spPr bwMode="auto">
            <a:xfrm>
              <a:off x="2387" y="2950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19 w 24"/>
                <a:gd name="T5" fmla="*/ 17 h 23"/>
                <a:gd name="T6" fmla="*/ 24 w 24"/>
                <a:gd name="T7" fmla="*/ 14 h 23"/>
                <a:gd name="T8" fmla="*/ 14 w 24"/>
                <a:gd name="T9" fmla="*/ 0 h 23"/>
                <a:gd name="T10" fmla="*/ 10 w 24"/>
                <a:gd name="T11" fmla="*/ 3 h 23"/>
                <a:gd name="T12" fmla="*/ 0 w 24"/>
                <a:gd name="T13" fmla="*/ 9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3"/>
                <a:gd name="T23" fmla="*/ 24 w 24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19" y="17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10" y="3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72" name="Freeform 84"/>
            <p:cNvSpPr>
              <a:spLocks/>
            </p:cNvSpPr>
            <p:nvPr/>
          </p:nvSpPr>
          <p:spPr bwMode="auto">
            <a:xfrm>
              <a:off x="2415" y="2931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73" name="Freeform 85"/>
            <p:cNvSpPr>
              <a:spLocks/>
            </p:cNvSpPr>
            <p:nvPr/>
          </p:nvSpPr>
          <p:spPr bwMode="auto">
            <a:xfrm>
              <a:off x="2443" y="2913"/>
              <a:ext cx="23" cy="22"/>
            </a:xfrm>
            <a:custGeom>
              <a:avLst/>
              <a:gdLst>
                <a:gd name="T0" fmla="*/ 0 w 23"/>
                <a:gd name="T1" fmla="*/ 8 h 22"/>
                <a:gd name="T2" fmla="*/ 9 w 23"/>
                <a:gd name="T3" fmla="*/ 22 h 22"/>
                <a:gd name="T4" fmla="*/ 23 w 23"/>
                <a:gd name="T5" fmla="*/ 14 h 22"/>
                <a:gd name="T6" fmla="*/ 14 w 23"/>
                <a:gd name="T7" fmla="*/ 0 h 22"/>
                <a:gd name="T8" fmla="*/ 0 w 23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2"/>
                <a:gd name="T17" fmla="*/ 23 w 23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2">
                  <a:moveTo>
                    <a:pt x="0" y="8"/>
                  </a:moveTo>
                  <a:lnTo>
                    <a:pt x="9" y="22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74" name="Freeform 86"/>
            <p:cNvSpPr>
              <a:spLocks/>
            </p:cNvSpPr>
            <p:nvPr/>
          </p:nvSpPr>
          <p:spPr bwMode="auto">
            <a:xfrm>
              <a:off x="2471" y="2893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75" name="Freeform 87"/>
            <p:cNvSpPr>
              <a:spLocks/>
            </p:cNvSpPr>
            <p:nvPr/>
          </p:nvSpPr>
          <p:spPr bwMode="auto">
            <a:xfrm>
              <a:off x="2499" y="2875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15 w 23"/>
                <a:gd name="T5" fmla="*/ 20 h 24"/>
                <a:gd name="T6" fmla="*/ 23 w 23"/>
                <a:gd name="T7" fmla="*/ 14 h 24"/>
                <a:gd name="T8" fmla="*/ 14 w 23"/>
                <a:gd name="T9" fmla="*/ 0 h 24"/>
                <a:gd name="T10" fmla="*/ 5 w 23"/>
                <a:gd name="T11" fmla="*/ 6 h 24"/>
                <a:gd name="T12" fmla="*/ 0 w 23"/>
                <a:gd name="T13" fmla="*/ 1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4"/>
                <a:gd name="T23" fmla="*/ 23 w 23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15" y="20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5" y="6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76" name="Freeform 88"/>
            <p:cNvSpPr>
              <a:spLocks/>
            </p:cNvSpPr>
            <p:nvPr/>
          </p:nvSpPr>
          <p:spPr bwMode="auto">
            <a:xfrm>
              <a:off x="2526" y="2857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77" name="Freeform 89"/>
            <p:cNvSpPr>
              <a:spLocks/>
            </p:cNvSpPr>
            <p:nvPr/>
          </p:nvSpPr>
          <p:spPr bwMode="auto">
            <a:xfrm>
              <a:off x="2554" y="2837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78" name="Freeform 90"/>
            <p:cNvSpPr>
              <a:spLocks/>
            </p:cNvSpPr>
            <p:nvPr/>
          </p:nvSpPr>
          <p:spPr bwMode="auto">
            <a:xfrm>
              <a:off x="2582" y="2819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79" name="Freeform 91"/>
            <p:cNvSpPr>
              <a:spLocks/>
            </p:cNvSpPr>
            <p:nvPr/>
          </p:nvSpPr>
          <p:spPr bwMode="auto">
            <a:xfrm>
              <a:off x="2610" y="2801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11 w 24"/>
                <a:gd name="T5" fmla="*/ 22 h 24"/>
                <a:gd name="T6" fmla="*/ 24 w 24"/>
                <a:gd name="T7" fmla="*/ 14 h 24"/>
                <a:gd name="T8" fmla="*/ 14 w 24"/>
                <a:gd name="T9" fmla="*/ 0 h 24"/>
                <a:gd name="T10" fmla="*/ 2 w 24"/>
                <a:gd name="T11" fmla="*/ 8 h 24"/>
                <a:gd name="T12" fmla="*/ 0 w 24"/>
                <a:gd name="T13" fmla="*/ 1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11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2" y="8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80" name="Freeform 92"/>
            <p:cNvSpPr>
              <a:spLocks/>
            </p:cNvSpPr>
            <p:nvPr/>
          </p:nvSpPr>
          <p:spPr bwMode="auto">
            <a:xfrm>
              <a:off x="2637" y="2781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81" name="Freeform 93"/>
            <p:cNvSpPr>
              <a:spLocks/>
            </p:cNvSpPr>
            <p:nvPr/>
          </p:nvSpPr>
          <p:spPr bwMode="auto">
            <a:xfrm>
              <a:off x="2665" y="2762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82" name="Freeform 94"/>
            <p:cNvSpPr>
              <a:spLocks/>
            </p:cNvSpPr>
            <p:nvPr/>
          </p:nvSpPr>
          <p:spPr bwMode="auto">
            <a:xfrm>
              <a:off x="2691" y="2742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83" name="Freeform 95"/>
            <p:cNvSpPr>
              <a:spLocks/>
            </p:cNvSpPr>
            <p:nvPr/>
          </p:nvSpPr>
          <p:spPr bwMode="auto">
            <a:xfrm>
              <a:off x="2719" y="2723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84" name="Freeform 96"/>
            <p:cNvSpPr>
              <a:spLocks/>
            </p:cNvSpPr>
            <p:nvPr/>
          </p:nvSpPr>
          <p:spPr bwMode="auto">
            <a:xfrm>
              <a:off x="2747" y="2705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85" name="Freeform 97"/>
            <p:cNvSpPr>
              <a:spLocks/>
            </p:cNvSpPr>
            <p:nvPr/>
          </p:nvSpPr>
          <p:spPr bwMode="auto">
            <a:xfrm>
              <a:off x="2775" y="2685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86" name="Freeform 98"/>
            <p:cNvSpPr>
              <a:spLocks/>
            </p:cNvSpPr>
            <p:nvPr/>
          </p:nvSpPr>
          <p:spPr bwMode="auto">
            <a:xfrm>
              <a:off x="2803" y="2667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87" name="Freeform 99"/>
            <p:cNvSpPr>
              <a:spLocks/>
            </p:cNvSpPr>
            <p:nvPr/>
          </p:nvSpPr>
          <p:spPr bwMode="auto">
            <a:xfrm>
              <a:off x="2831" y="2649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88" name="Freeform 100"/>
            <p:cNvSpPr>
              <a:spLocks/>
            </p:cNvSpPr>
            <p:nvPr/>
          </p:nvSpPr>
          <p:spPr bwMode="auto">
            <a:xfrm>
              <a:off x="2857" y="2629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89" name="Freeform 101"/>
            <p:cNvSpPr>
              <a:spLocks/>
            </p:cNvSpPr>
            <p:nvPr/>
          </p:nvSpPr>
          <p:spPr bwMode="auto">
            <a:xfrm>
              <a:off x="2885" y="2611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90" name="Freeform 102"/>
            <p:cNvSpPr>
              <a:spLocks/>
            </p:cNvSpPr>
            <p:nvPr/>
          </p:nvSpPr>
          <p:spPr bwMode="auto">
            <a:xfrm>
              <a:off x="2913" y="2591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91" name="Freeform 103"/>
            <p:cNvSpPr>
              <a:spLocks/>
            </p:cNvSpPr>
            <p:nvPr/>
          </p:nvSpPr>
          <p:spPr bwMode="auto">
            <a:xfrm>
              <a:off x="2941" y="2573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92" name="Freeform 104"/>
            <p:cNvSpPr>
              <a:spLocks/>
            </p:cNvSpPr>
            <p:nvPr/>
          </p:nvSpPr>
          <p:spPr bwMode="auto">
            <a:xfrm>
              <a:off x="2969" y="2554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93" name="Freeform 105"/>
            <p:cNvSpPr>
              <a:spLocks/>
            </p:cNvSpPr>
            <p:nvPr/>
          </p:nvSpPr>
          <p:spPr bwMode="auto">
            <a:xfrm>
              <a:off x="2997" y="2535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94" name="Freeform 106"/>
            <p:cNvSpPr>
              <a:spLocks/>
            </p:cNvSpPr>
            <p:nvPr/>
          </p:nvSpPr>
          <p:spPr bwMode="auto">
            <a:xfrm>
              <a:off x="3025" y="2517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95" name="Freeform 107"/>
            <p:cNvSpPr>
              <a:spLocks/>
            </p:cNvSpPr>
            <p:nvPr/>
          </p:nvSpPr>
          <p:spPr bwMode="auto">
            <a:xfrm>
              <a:off x="3053" y="2498"/>
              <a:ext cx="24" cy="23"/>
            </a:xfrm>
            <a:custGeom>
              <a:avLst/>
              <a:gdLst>
                <a:gd name="T0" fmla="*/ 0 w 24"/>
                <a:gd name="T1" fmla="*/ 10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1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10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96" name="Freeform 108"/>
            <p:cNvSpPr>
              <a:spLocks/>
            </p:cNvSpPr>
            <p:nvPr/>
          </p:nvSpPr>
          <p:spPr bwMode="auto">
            <a:xfrm>
              <a:off x="3081" y="2480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97" name="Freeform 109"/>
            <p:cNvSpPr>
              <a:spLocks/>
            </p:cNvSpPr>
            <p:nvPr/>
          </p:nvSpPr>
          <p:spPr bwMode="auto">
            <a:xfrm>
              <a:off x="3107" y="2460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98" name="Freeform 110"/>
            <p:cNvSpPr>
              <a:spLocks/>
            </p:cNvSpPr>
            <p:nvPr/>
          </p:nvSpPr>
          <p:spPr bwMode="auto">
            <a:xfrm>
              <a:off x="3135" y="2442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3 w 24"/>
                <a:gd name="T5" fmla="*/ 15 h 22"/>
                <a:gd name="T6" fmla="*/ 24 w 24"/>
                <a:gd name="T7" fmla="*/ 14 h 22"/>
                <a:gd name="T8" fmla="*/ 14 w 24"/>
                <a:gd name="T9" fmla="*/ 0 h 22"/>
                <a:gd name="T10" fmla="*/ 13 w 24"/>
                <a:gd name="T11" fmla="*/ 1 h 22"/>
                <a:gd name="T12" fmla="*/ 0 w 24"/>
                <a:gd name="T13" fmla="*/ 8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2"/>
                <a:gd name="T23" fmla="*/ 24 w 24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3" y="15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13" y="1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99" name="Freeform 111"/>
            <p:cNvSpPr>
              <a:spLocks/>
            </p:cNvSpPr>
            <p:nvPr/>
          </p:nvSpPr>
          <p:spPr bwMode="auto">
            <a:xfrm>
              <a:off x="3163" y="2422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00" name="Freeform 112"/>
            <p:cNvSpPr>
              <a:spLocks/>
            </p:cNvSpPr>
            <p:nvPr/>
          </p:nvSpPr>
          <p:spPr bwMode="auto">
            <a:xfrm>
              <a:off x="3191" y="2404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01" name="Freeform 113"/>
            <p:cNvSpPr>
              <a:spLocks/>
            </p:cNvSpPr>
            <p:nvPr/>
          </p:nvSpPr>
          <p:spPr bwMode="auto">
            <a:xfrm>
              <a:off x="3219" y="2386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02" name="Freeform 114"/>
            <p:cNvSpPr>
              <a:spLocks/>
            </p:cNvSpPr>
            <p:nvPr/>
          </p:nvSpPr>
          <p:spPr bwMode="auto">
            <a:xfrm>
              <a:off x="3247" y="2366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17 w 24"/>
                <a:gd name="T5" fmla="*/ 20 h 24"/>
                <a:gd name="T6" fmla="*/ 24 w 24"/>
                <a:gd name="T7" fmla="*/ 14 h 24"/>
                <a:gd name="T8" fmla="*/ 14 w 24"/>
                <a:gd name="T9" fmla="*/ 0 h 24"/>
                <a:gd name="T10" fmla="*/ 7 w 24"/>
                <a:gd name="T11" fmla="*/ 6 h 24"/>
                <a:gd name="T12" fmla="*/ 0 w 24"/>
                <a:gd name="T13" fmla="*/ 1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17" y="20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7" y="6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03" name="Freeform 115"/>
            <p:cNvSpPr>
              <a:spLocks/>
            </p:cNvSpPr>
            <p:nvPr/>
          </p:nvSpPr>
          <p:spPr bwMode="auto">
            <a:xfrm>
              <a:off x="3275" y="2348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04" name="Freeform 116"/>
            <p:cNvSpPr>
              <a:spLocks/>
            </p:cNvSpPr>
            <p:nvPr/>
          </p:nvSpPr>
          <p:spPr bwMode="auto">
            <a:xfrm>
              <a:off x="3303" y="2329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05" name="Freeform 117"/>
            <p:cNvSpPr>
              <a:spLocks/>
            </p:cNvSpPr>
            <p:nvPr/>
          </p:nvSpPr>
          <p:spPr bwMode="auto">
            <a:xfrm>
              <a:off x="3331" y="2310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06" name="Freeform 118"/>
            <p:cNvSpPr>
              <a:spLocks/>
            </p:cNvSpPr>
            <p:nvPr/>
          </p:nvSpPr>
          <p:spPr bwMode="auto">
            <a:xfrm>
              <a:off x="3359" y="2292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9 w 23"/>
                <a:gd name="T3" fmla="*/ 23 h 23"/>
                <a:gd name="T4" fmla="*/ 12 w 23"/>
                <a:gd name="T5" fmla="*/ 21 h 23"/>
                <a:gd name="T6" fmla="*/ 23 w 23"/>
                <a:gd name="T7" fmla="*/ 14 h 23"/>
                <a:gd name="T8" fmla="*/ 14 w 23"/>
                <a:gd name="T9" fmla="*/ 0 h 23"/>
                <a:gd name="T10" fmla="*/ 2 w 23"/>
                <a:gd name="T11" fmla="*/ 7 h 23"/>
                <a:gd name="T12" fmla="*/ 0 w 23"/>
                <a:gd name="T13" fmla="*/ 9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3"/>
                <a:gd name="T23" fmla="*/ 23 w 23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3">
                  <a:moveTo>
                    <a:pt x="0" y="9"/>
                  </a:moveTo>
                  <a:lnTo>
                    <a:pt x="9" y="23"/>
                  </a:lnTo>
                  <a:lnTo>
                    <a:pt x="12" y="21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2" y="7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07" name="Freeform 119"/>
            <p:cNvSpPr>
              <a:spLocks/>
            </p:cNvSpPr>
            <p:nvPr/>
          </p:nvSpPr>
          <p:spPr bwMode="auto">
            <a:xfrm>
              <a:off x="3387" y="2273"/>
              <a:ext cx="22" cy="24"/>
            </a:xfrm>
            <a:custGeom>
              <a:avLst/>
              <a:gdLst>
                <a:gd name="T0" fmla="*/ 0 w 22"/>
                <a:gd name="T1" fmla="*/ 10 h 24"/>
                <a:gd name="T2" fmla="*/ 9 w 22"/>
                <a:gd name="T3" fmla="*/ 24 h 24"/>
                <a:gd name="T4" fmla="*/ 22 w 22"/>
                <a:gd name="T5" fmla="*/ 14 h 24"/>
                <a:gd name="T6" fmla="*/ 12 w 22"/>
                <a:gd name="T7" fmla="*/ 0 h 24"/>
                <a:gd name="T8" fmla="*/ 0 w 22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24"/>
                <a:gd name="T17" fmla="*/ 22 w 22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24">
                  <a:moveTo>
                    <a:pt x="0" y="10"/>
                  </a:moveTo>
                  <a:lnTo>
                    <a:pt x="9" y="24"/>
                  </a:lnTo>
                  <a:lnTo>
                    <a:pt x="22" y="14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08" name="Freeform 120"/>
            <p:cNvSpPr>
              <a:spLocks/>
            </p:cNvSpPr>
            <p:nvPr/>
          </p:nvSpPr>
          <p:spPr bwMode="auto">
            <a:xfrm>
              <a:off x="3413" y="2255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09" name="Freeform 121"/>
            <p:cNvSpPr>
              <a:spLocks/>
            </p:cNvSpPr>
            <p:nvPr/>
          </p:nvSpPr>
          <p:spPr bwMode="auto">
            <a:xfrm>
              <a:off x="3441" y="2235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10" name="Freeform 122"/>
            <p:cNvSpPr>
              <a:spLocks/>
            </p:cNvSpPr>
            <p:nvPr/>
          </p:nvSpPr>
          <p:spPr bwMode="auto">
            <a:xfrm>
              <a:off x="3469" y="2217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11" name="Freeform 123"/>
            <p:cNvSpPr>
              <a:spLocks/>
            </p:cNvSpPr>
            <p:nvPr/>
          </p:nvSpPr>
          <p:spPr bwMode="auto">
            <a:xfrm>
              <a:off x="3497" y="2197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12" name="Freeform 124"/>
            <p:cNvSpPr>
              <a:spLocks/>
            </p:cNvSpPr>
            <p:nvPr/>
          </p:nvSpPr>
          <p:spPr bwMode="auto">
            <a:xfrm>
              <a:off x="3525" y="2179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10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10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13" name="Freeform 125"/>
            <p:cNvSpPr>
              <a:spLocks/>
            </p:cNvSpPr>
            <p:nvPr/>
          </p:nvSpPr>
          <p:spPr bwMode="auto">
            <a:xfrm>
              <a:off x="3553" y="2161"/>
              <a:ext cx="23" cy="22"/>
            </a:xfrm>
            <a:custGeom>
              <a:avLst/>
              <a:gdLst>
                <a:gd name="T0" fmla="*/ 0 w 23"/>
                <a:gd name="T1" fmla="*/ 8 h 22"/>
                <a:gd name="T2" fmla="*/ 9 w 23"/>
                <a:gd name="T3" fmla="*/ 22 h 22"/>
                <a:gd name="T4" fmla="*/ 23 w 23"/>
                <a:gd name="T5" fmla="*/ 14 h 22"/>
                <a:gd name="T6" fmla="*/ 14 w 23"/>
                <a:gd name="T7" fmla="*/ 0 h 22"/>
                <a:gd name="T8" fmla="*/ 0 w 23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2"/>
                <a:gd name="T17" fmla="*/ 23 w 23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2">
                  <a:moveTo>
                    <a:pt x="0" y="8"/>
                  </a:moveTo>
                  <a:lnTo>
                    <a:pt x="9" y="22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14" name="Freeform 126"/>
            <p:cNvSpPr>
              <a:spLocks/>
            </p:cNvSpPr>
            <p:nvPr/>
          </p:nvSpPr>
          <p:spPr bwMode="auto">
            <a:xfrm>
              <a:off x="3581" y="2141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15" name="Freeform 127"/>
            <p:cNvSpPr>
              <a:spLocks/>
            </p:cNvSpPr>
            <p:nvPr/>
          </p:nvSpPr>
          <p:spPr bwMode="auto">
            <a:xfrm>
              <a:off x="3609" y="2123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9 w 23"/>
                <a:gd name="T3" fmla="*/ 23 h 23"/>
                <a:gd name="T4" fmla="*/ 23 w 23"/>
                <a:gd name="T5" fmla="*/ 14 h 23"/>
                <a:gd name="T6" fmla="*/ 13 w 23"/>
                <a:gd name="T7" fmla="*/ 0 h 23"/>
                <a:gd name="T8" fmla="*/ 0 w 23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9"/>
                  </a:moveTo>
                  <a:lnTo>
                    <a:pt x="9" y="23"/>
                  </a:lnTo>
                  <a:lnTo>
                    <a:pt x="23" y="14"/>
                  </a:lnTo>
                  <a:lnTo>
                    <a:pt x="13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16" name="Freeform 128"/>
            <p:cNvSpPr>
              <a:spLocks/>
            </p:cNvSpPr>
            <p:nvPr/>
          </p:nvSpPr>
          <p:spPr bwMode="auto">
            <a:xfrm>
              <a:off x="3636" y="2104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10 w 23"/>
                <a:gd name="T3" fmla="*/ 23 h 23"/>
                <a:gd name="T4" fmla="*/ 23 w 23"/>
                <a:gd name="T5" fmla="*/ 14 h 23"/>
                <a:gd name="T6" fmla="*/ 13 w 23"/>
                <a:gd name="T7" fmla="*/ 0 h 23"/>
                <a:gd name="T8" fmla="*/ 0 w 23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9"/>
                  </a:moveTo>
                  <a:lnTo>
                    <a:pt x="10" y="23"/>
                  </a:lnTo>
                  <a:lnTo>
                    <a:pt x="23" y="14"/>
                  </a:lnTo>
                  <a:lnTo>
                    <a:pt x="13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17" name="Freeform 129"/>
            <p:cNvSpPr>
              <a:spLocks/>
            </p:cNvSpPr>
            <p:nvPr/>
          </p:nvSpPr>
          <p:spPr bwMode="auto">
            <a:xfrm>
              <a:off x="3663" y="2086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3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3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18" name="Freeform 130"/>
            <p:cNvSpPr>
              <a:spLocks/>
            </p:cNvSpPr>
            <p:nvPr/>
          </p:nvSpPr>
          <p:spPr bwMode="auto">
            <a:xfrm>
              <a:off x="3691" y="2066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19" name="Freeform 131"/>
            <p:cNvSpPr>
              <a:spLocks/>
            </p:cNvSpPr>
            <p:nvPr/>
          </p:nvSpPr>
          <p:spPr bwMode="auto">
            <a:xfrm>
              <a:off x="3719" y="2048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20" name="Freeform 132"/>
            <p:cNvSpPr>
              <a:spLocks/>
            </p:cNvSpPr>
            <p:nvPr/>
          </p:nvSpPr>
          <p:spPr bwMode="auto">
            <a:xfrm>
              <a:off x="3747" y="2030"/>
              <a:ext cx="23" cy="22"/>
            </a:xfrm>
            <a:custGeom>
              <a:avLst/>
              <a:gdLst>
                <a:gd name="T0" fmla="*/ 0 w 23"/>
                <a:gd name="T1" fmla="*/ 8 h 22"/>
                <a:gd name="T2" fmla="*/ 10 w 23"/>
                <a:gd name="T3" fmla="*/ 22 h 22"/>
                <a:gd name="T4" fmla="*/ 23 w 23"/>
                <a:gd name="T5" fmla="*/ 14 h 22"/>
                <a:gd name="T6" fmla="*/ 14 w 23"/>
                <a:gd name="T7" fmla="*/ 0 h 22"/>
                <a:gd name="T8" fmla="*/ 0 w 23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2"/>
                <a:gd name="T17" fmla="*/ 23 w 23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2">
                  <a:moveTo>
                    <a:pt x="0" y="8"/>
                  </a:moveTo>
                  <a:lnTo>
                    <a:pt x="10" y="22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21" name="Freeform 133"/>
            <p:cNvSpPr>
              <a:spLocks/>
            </p:cNvSpPr>
            <p:nvPr/>
          </p:nvSpPr>
          <p:spPr bwMode="auto">
            <a:xfrm>
              <a:off x="3775" y="2010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22" name="Freeform 134"/>
            <p:cNvSpPr>
              <a:spLocks/>
            </p:cNvSpPr>
            <p:nvPr/>
          </p:nvSpPr>
          <p:spPr bwMode="auto">
            <a:xfrm>
              <a:off x="3803" y="1992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23" name="Freeform 135"/>
            <p:cNvSpPr>
              <a:spLocks/>
            </p:cNvSpPr>
            <p:nvPr/>
          </p:nvSpPr>
          <p:spPr bwMode="auto">
            <a:xfrm>
              <a:off x="3831" y="1972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3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3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24" name="Freeform 136"/>
            <p:cNvSpPr>
              <a:spLocks/>
            </p:cNvSpPr>
            <p:nvPr/>
          </p:nvSpPr>
          <p:spPr bwMode="auto">
            <a:xfrm>
              <a:off x="3858" y="1954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25" name="Freeform 137"/>
            <p:cNvSpPr>
              <a:spLocks/>
            </p:cNvSpPr>
            <p:nvPr/>
          </p:nvSpPr>
          <p:spPr bwMode="auto">
            <a:xfrm>
              <a:off x="3886" y="1936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1 w 24"/>
                <a:gd name="T5" fmla="*/ 15 h 22"/>
                <a:gd name="T6" fmla="*/ 24 w 24"/>
                <a:gd name="T7" fmla="*/ 14 h 22"/>
                <a:gd name="T8" fmla="*/ 14 w 24"/>
                <a:gd name="T9" fmla="*/ 0 h 22"/>
                <a:gd name="T10" fmla="*/ 12 w 24"/>
                <a:gd name="T11" fmla="*/ 1 h 22"/>
                <a:gd name="T12" fmla="*/ 0 w 24"/>
                <a:gd name="T13" fmla="*/ 8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2"/>
                <a:gd name="T23" fmla="*/ 24 w 24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1" y="15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26" name="Freeform 138"/>
            <p:cNvSpPr>
              <a:spLocks/>
            </p:cNvSpPr>
            <p:nvPr/>
          </p:nvSpPr>
          <p:spPr bwMode="auto">
            <a:xfrm>
              <a:off x="3913" y="1916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27" name="Freeform 139"/>
            <p:cNvSpPr>
              <a:spLocks/>
            </p:cNvSpPr>
            <p:nvPr/>
          </p:nvSpPr>
          <p:spPr bwMode="auto">
            <a:xfrm>
              <a:off x="3941" y="1897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28" name="Freeform 140"/>
            <p:cNvSpPr>
              <a:spLocks/>
            </p:cNvSpPr>
            <p:nvPr/>
          </p:nvSpPr>
          <p:spPr bwMode="auto">
            <a:xfrm>
              <a:off x="3969" y="1877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10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10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29" name="Freeform 141"/>
            <p:cNvSpPr>
              <a:spLocks/>
            </p:cNvSpPr>
            <p:nvPr/>
          </p:nvSpPr>
          <p:spPr bwMode="auto">
            <a:xfrm>
              <a:off x="3995" y="1858"/>
              <a:ext cx="24" cy="23"/>
            </a:xfrm>
            <a:custGeom>
              <a:avLst/>
              <a:gdLst>
                <a:gd name="T0" fmla="*/ 0 w 24"/>
                <a:gd name="T1" fmla="*/ 10 h 23"/>
                <a:gd name="T2" fmla="*/ 10 w 24"/>
                <a:gd name="T3" fmla="*/ 23 h 23"/>
                <a:gd name="T4" fmla="*/ 20 w 24"/>
                <a:gd name="T5" fmla="*/ 18 h 23"/>
                <a:gd name="T6" fmla="*/ 24 w 24"/>
                <a:gd name="T7" fmla="*/ 14 h 23"/>
                <a:gd name="T8" fmla="*/ 14 w 24"/>
                <a:gd name="T9" fmla="*/ 0 h 23"/>
                <a:gd name="T10" fmla="*/ 10 w 24"/>
                <a:gd name="T11" fmla="*/ 4 h 23"/>
                <a:gd name="T12" fmla="*/ 0 w 24"/>
                <a:gd name="T13" fmla="*/ 1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3"/>
                <a:gd name="T23" fmla="*/ 24 w 24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3">
                  <a:moveTo>
                    <a:pt x="0" y="10"/>
                  </a:moveTo>
                  <a:lnTo>
                    <a:pt x="10" y="23"/>
                  </a:lnTo>
                  <a:lnTo>
                    <a:pt x="20" y="18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30" name="Freeform 142"/>
            <p:cNvSpPr>
              <a:spLocks/>
            </p:cNvSpPr>
            <p:nvPr/>
          </p:nvSpPr>
          <p:spPr bwMode="auto">
            <a:xfrm>
              <a:off x="4023" y="1840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31" name="Freeform 143"/>
            <p:cNvSpPr>
              <a:spLocks/>
            </p:cNvSpPr>
            <p:nvPr/>
          </p:nvSpPr>
          <p:spPr bwMode="auto">
            <a:xfrm>
              <a:off x="4051" y="1821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32" name="Freeform 144"/>
            <p:cNvSpPr>
              <a:spLocks/>
            </p:cNvSpPr>
            <p:nvPr/>
          </p:nvSpPr>
          <p:spPr bwMode="auto">
            <a:xfrm>
              <a:off x="4079" y="1802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33" name="Freeform 145"/>
            <p:cNvSpPr>
              <a:spLocks/>
            </p:cNvSpPr>
            <p:nvPr/>
          </p:nvSpPr>
          <p:spPr bwMode="auto">
            <a:xfrm>
              <a:off x="4107" y="1784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15 w 24"/>
                <a:gd name="T5" fmla="*/ 19 h 22"/>
                <a:gd name="T6" fmla="*/ 24 w 24"/>
                <a:gd name="T7" fmla="*/ 14 h 22"/>
                <a:gd name="T8" fmla="*/ 14 w 24"/>
                <a:gd name="T9" fmla="*/ 0 h 22"/>
                <a:gd name="T10" fmla="*/ 6 w 24"/>
                <a:gd name="T11" fmla="*/ 5 h 22"/>
                <a:gd name="T12" fmla="*/ 0 w 24"/>
                <a:gd name="T13" fmla="*/ 8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2"/>
                <a:gd name="T23" fmla="*/ 24 w 24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15" y="19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6" y="5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34" name="Freeform 146"/>
            <p:cNvSpPr>
              <a:spLocks/>
            </p:cNvSpPr>
            <p:nvPr/>
          </p:nvSpPr>
          <p:spPr bwMode="auto">
            <a:xfrm>
              <a:off x="4135" y="1764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35" name="Freeform 147"/>
            <p:cNvSpPr>
              <a:spLocks/>
            </p:cNvSpPr>
            <p:nvPr/>
          </p:nvSpPr>
          <p:spPr bwMode="auto">
            <a:xfrm>
              <a:off x="4163" y="1746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36" name="Freeform 148"/>
            <p:cNvSpPr>
              <a:spLocks/>
            </p:cNvSpPr>
            <p:nvPr/>
          </p:nvSpPr>
          <p:spPr bwMode="auto">
            <a:xfrm>
              <a:off x="4191" y="1726"/>
              <a:ext cx="22" cy="24"/>
            </a:xfrm>
            <a:custGeom>
              <a:avLst/>
              <a:gdLst>
                <a:gd name="T0" fmla="*/ 0 w 22"/>
                <a:gd name="T1" fmla="*/ 10 h 24"/>
                <a:gd name="T2" fmla="*/ 10 w 22"/>
                <a:gd name="T3" fmla="*/ 24 h 24"/>
                <a:gd name="T4" fmla="*/ 22 w 22"/>
                <a:gd name="T5" fmla="*/ 14 h 24"/>
                <a:gd name="T6" fmla="*/ 12 w 22"/>
                <a:gd name="T7" fmla="*/ 0 h 24"/>
                <a:gd name="T8" fmla="*/ 0 w 22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24"/>
                <a:gd name="T17" fmla="*/ 22 w 22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24">
                  <a:moveTo>
                    <a:pt x="0" y="10"/>
                  </a:moveTo>
                  <a:lnTo>
                    <a:pt x="10" y="24"/>
                  </a:lnTo>
                  <a:lnTo>
                    <a:pt x="22" y="14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37" name="Freeform 149"/>
            <p:cNvSpPr>
              <a:spLocks/>
            </p:cNvSpPr>
            <p:nvPr/>
          </p:nvSpPr>
          <p:spPr bwMode="auto">
            <a:xfrm>
              <a:off x="4217" y="1708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13 w 24"/>
                <a:gd name="T5" fmla="*/ 23 h 24"/>
                <a:gd name="T6" fmla="*/ 24 w 24"/>
                <a:gd name="T7" fmla="*/ 14 h 24"/>
                <a:gd name="T8" fmla="*/ 14 w 24"/>
                <a:gd name="T9" fmla="*/ 0 h 24"/>
                <a:gd name="T10" fmla="*/ 3 w 24"/>
                <a:gd name="T11" fmla="*/ 9 h 24"/>
                <a:gd name="T12" fmla="*/ 0 w 24"/>
                <a:gd name="T13" fmla="*/ 1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13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3" y="9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38" name="Freeform 150"/>
            <p:cNvSpPr>
              <a:spLocks/>
            </p:cNvSpPr>
            <p:nvPr/>
          </p:nvSpPr>
          <p:spPr bwMode="auto">
            <a:xfrm>
              <a:off x="4245" y="1690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39" name="Freeform 151"/>
            <p:cNvSpPr>
              <a:spLocks/>
            </p:cNvSpPr>
            <p:nvPr/>
          </p:nvSpPr>
          <p:spPr bwMode="auto">
            <a:xfrm>
              <a:off x="4273" y="1670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40" name="Freeform 152"/>
            <p:cNvSpPr>
              <a:spLocks/>
            </p:cNvSpPr>
            <p:nvPr/>
          </p:nvSpPr>
          <p:spPr bwMode="auto">
            <a:xfrm>
              <a:off x="4301" y="1652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41" name="Freeform 153"/>
            <p:cNvSpPr>
              <a:spLocks/>
            </p:cNvSpPr>
            <p:nvPr/>
          </p:nvSpPr>
          <p:spPr bwMode="auto">
            <a:xfrm>
              <a:off x="4329" y="1633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42" name="Freeform 154"/>
            <p:cNvSpPr>
              <a:spLocks/>
            </p:cNvSpPr>
            <p:nvPr/>
          </p:nvSpPr>
          <p:spPr bwMode="auto">
            <a:xfrm>
              <a:off x="4357" y="1615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43" name="Freeform 155"/>
            <p:cNvSpPr>
              <a:spLocks/>
            </p:cNvSpPr>
            <p:nvPr/>
          </p:nvSpPr>
          <p:spPr bwMode="auto">
            <a:xfrm>
              <a:off x="4385" y="1596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44" name="Freeform 156"/>
            <p:cNvSpPr>
              <a:spLocks/>
            </p:cNvSpPr>
            <p:nvPr/>
          </p:nvSpPr>
          <p:spPr bwMode="auto">
            <a:xfrm>
              <a:off x="4413" y="1577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10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10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45" name="Freeform 157"/>
            <p:cNvSpPr>
              <a:spLocks/>
            </p:cNvSpPr>
            <p:nvPr/>
          </p:nvSpPr>
          <p:spPr bwMode="auto">
            <a:xfrm>
              <a:off x="4441" y="1559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9 w 23"/>
                <a:gd name="T3" fmla="*/ 23 h 23"/>
                <a:gd name="T4" fmla="*/ 23 w 23"/>
                <a:gd name="T5" fmla="*/ 14 h 23"/>
                <a:gd name="T6" fmla="*/ 14 w 23"/>
                <a:gd name="T7" fmla="*/ 0 h 23"/>
                <a:gd name="T8" fmla="*/ 0 w 23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9"/>
                  </a:moveTo>
                  <a:lnTo>
                    <a:pt x="9" y="23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46" name="Freeform 158"/>
            <p:cNvSpPr>
              <a:spLocks/>
            </p:cNvSpPr>
            <p:nvPr/>
          </p:nvSpPr>
          <p:spPr bwMode="auto">
            <a:xfrm>
              <a:off x="4469" y="1539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47" name="Freeform 159"/>
            <p:cNvSpPr>
              <a:spLocks/>
            </p:cNvSpPr>
            <p:nvPr/>
          </p:nvSpPr>
          <p:spPr bwMode="auto">
            <a:xfrm>
              <a:off x="4495" y="1521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48" name="Freeform 160"/>
            <p:cNvSpPr>
              <a:spLocks/>
            </p:cNvSpPr>
            <p:nvPr/>
          </p:nvSpPr>
          <p:spPr bwMode="auto">
            <a:xfrm>
              <a:off x="4523" y="1501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49" name="Freeform 161"/>
            <p:cNvSpPr>
              <a:spLocks/>
            </p:cNvSpPr>
            <p:nvPr/>
          </p:nvSpPr>
          <p:spPr bwMode="auto">
            <a:xfrm>
              <a:off x="4551" y="1483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50" name="Freeform 162"/>
            <p:cNvSpPr>
              <a:spLocks/>
            </p:cNvSpPr>
            <p:nvPr/>
          </p:nvSpPr>
          <p:spPr bwMode="auto">
            <a:xfrm>
              <a:off x="4579" y="1465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51" name="Freeform 163"/>
            <p:cNvSpPr>
              <a:spLocks/>
            </p:cNvSpPr>
            <p:nvPr/>
          </p:nvSpPr>
          <p:spPr bwMode="auto">
            <a:xfrm>
              <a:off x="4607" y="1445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52" name="Freeform 164"/>
            <p:cNvSpPr>
              <a:spLocks/>
            </p:cNvSpPr>
            <p:nvPr/>
          </p:nvSpPr>
          <p:spPr bwMode="auto">
            <a:xfrm>
              <a:off x="4635" y="1427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10 w 23"/>
                <a:gd name="T3" fmla="*/ 23 h 23"/>
                <a:gd name="T4" fmla="*/ 23 w 23"/>
                <a:gd name="T5" fmla="*/ 14 h 23"/>
                <a:gd name="T6" fmla="*/ 14 w 23"/>
                <a:gd name="T7" fmla="*/ 0 h 23"/>
                <a:gd name="T8" fmla="*/ 0 w 23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9"/>
                  </a:moveTo>
                  <a:lnTo>
                    <a:pt x="10" y="23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0517" name="Rectangle 165"/>
          <p:cNvSpPr>
            <a:spLocks noChangeArrowheads="1"/>
          </p:cNvSpPr>
          <p:nvPr/>
        </p:nvSpPr>
        <p:spPr bwMode="auto">
          <a:xfrm>
            <a:off x="1635125" y="2039938"/>
            <a:ext cx="1909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18" name="Rectangle 166"/>
          <p:cNvSpPr>
            <a:spLocks noChangeArrowheads="1"/>
          </p:cNvSpPr>
          <p:nvPr/>
        </p:nvSpPr>
        <p:spPr bwMode="auto">
          <a:xfrm>
            <a:off x="1763713" y="2122488"/>
            <a:ext cx="17748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Value of accrued </a:t>
            </a:r>
            <a:endParaRPr lang="en-GB"/>
          </a:p>
        </p:txBody>
      </p:sp>
      <p:sp>
        <p:nvSpPr>
          <p:cNvPr id="20519" name="Rectangle 167"/>
          <p:cNvSpPr>
            <a:spLocks noChangeArrowheads="1"/>
          </p:cNvSpPr>
          <p:nvPr/>
        </p:nvSpPr>
        <p:spPr bwMode="auto">
          <a:xfrm>
            <a:off x="1763713" y="2376488"/>
            <a:ext cx="850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pension</a:t>
            </a:r>
            <a:endParaRPr lang="en-GB"/>
          </a:p>
        </p:txBody>
      </p:sp>
      <p:sp>
        <p:nvSpPr>
          <p:cNvPr id="20520" name="Rectangle 168"/>
          <p:cNvSpPr>
            <a:spLocks noChangeArrowheads="1"/>
          </p:cNvSpPr>
          <p:nvPr/>
        </p:nvSpPr>
        <p:spPr bwMode="auto">
          <a:xfrm>
            <a:off x="5451475" y="4576763"/>
            <a:ext cx="12700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21" name="Rectangle 169"/>
          <p:cNvSpPr>
            <a:spLocks noChangeArrowheads="1"/>
          </p:cNvSpPr>
          <p:nvPr/>
        </p:nvSpPr>
        <p:spPr bwMode="auto">
          <a:xfrm>
            <a:off x="3724275" y="3424238"/>
            <a:ext cx="1214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22" name="Rectangle 170"/>
          <p:cNvSpPr>
            <a:spLocks noChangeArrowheads="1"/>
          </p:cNvSpPr>
          <p:nvPr/>
        </p:nvSpPr>
        <p:spPr bwMode="auto">
          <a:xfrm>
            <a:off x="2843213" y="5322888"/>
            <a:ext cx="1177925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23" name="Rectangle 171"/>
          <p:cNvSpPr>
            <a:spLocks noChangeArrowheads="1"/>
          </p:cNvSpPr>
          <p:nvPr/>
        </p:nvSpPr>
        <p:spPr bwMode="auto">
          <a:xfrm>
            <a:off x="4554538" y="5497513"/>
            <a:ext cx="18478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24" name="Text Box 172"/>
          <p:cNvSpPr txBox="1">
            <a:spLocks noChangeArrowheads="1"/>
          </p:cNvSpPr>
          <p:nvPr/>
        </p:nvSpPr>
        <p:spPr bwMode="auto">
          <a:xfrm>
            <a:off x="3189288" y="3159125"/>
            <a:ext cx="22415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700"/>
              <a:t>Staying to retirement:</a:t>
            </a:r>
          </a:p>
          <a:p>
            <a:r>
              <a:rPr lang="en-GB" sz="1700"/>
              <a:t>1/50th of final salary</a:t>
            </a:r>
          </a:p>
        </p:txBody>
      </p:sp>
      <p:pic>
        <p:nvPicPr>
          <p:cNvPr id="173" name="Picture 172" descr="Korea Header new logo"/>
          <p:cNvPicPr/>
          <p:nvPr/>
        </p:nvPicPr>
        <p:blipFill>
          <a:blip r:embed="rId3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Example: Mauritius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21200" y="6507163"/>
            <a:ext cx="454025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521200" y="6526213"/>
            <a:ext cx="4540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age</a:t>
            </a:r>
            <a:endParaRPr lang="en-GB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606550" y="6294438"/>
            <a:ext cx="333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606550" y="6311900"/>
            <a:ext cx="3349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25</a:t>
            </a:r>
            <a:endParaRPr lang="en-GB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V="1">
            <a:off x="1771650" y="6223000"/>
            <a:ext cx="3175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457450" y="6294438"/>
            <a:ext cx="33496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457450" y="6311900"/>
            <a:ext cx="3349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30</a:t>
            </a:r>
            <a:endParaRPr lang="en-GB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2622550" y="6223000"/>
            <a:ext cx="3175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303588" y="6294438"/>
            <a:ext cx="33496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303588" y="6311900"/>
            <a:ext cx="3349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35</a:t>
            </a:r>
            <a:endParaRPr lang="en-GB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V="1">
            <a:off x="3470275" y="6223000"/>
            <a:ext cx="1588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4154488" y="6294438"/>
            <a:ext cx="33496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4154488" y="6311900"/>
            <a:ext cx="3349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40</a:t>
            </a:r>
            <a:endParaRPr lang="en-GB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V="1">
            <a:off x="4321175" y="6223000"/>
            <a:ext cx="1588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5005388" y="6294438"/>
            <a:ext cx="33496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5005388" y="6311900"/>
            <a:ext cx="3349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45</a:t>
            </a:r>
            <a:endParaRPr lang="en-GB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V="1">
            <a:off x="5172075" y="6223000"/>
            <a:ext cx="1588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5857875" y="6294438"/>
            <a:ext cx="333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5857875" y="6311900"/>
            <a:ext cx="3349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50</a:t>
            </a:r>
            <a:endParaRPr lang="en-GB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flipV="1">
            <a:off x="6022975" y="6223000"/>
            <a:ext cx="3175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6708775" y="6294438"/>
            <a:ext cx="333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6708775" y="6311900"/>
            <a:ext cx="3349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55</a:t>
            </a:r>
            <a:endParaRPr lang="en-GB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V="1">
            <a:off x="6873875" y="6223000"/>
            <a:ext cx="3175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7559675" y="6294438"/>
            <a:ext cx="33496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7559675" y="6311900"/>
            <a:ext cx="33496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60</a:t>
            </a:r>
            <a:endParaRPr lang="en-GB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 flipV="1">
            <a:off x="7724775" y="6223000"/>
            <a:ext cx="3175" cy="920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 flipH="1">
            <a:off x="1522413" y="6083300"/>
            <a:ext cx="96837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 flipH="1">
            <a:off x="1522413" y="2276475"/>
            <a:ext cx="96837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 flipH="1">
            <a:off x="1522413" y="4179888"/>
            <a:ext cx="96837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 flipH="1">
            <a:off x="1522413" y="5129213"/>
            <a:ext cx="96837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 flipH="1">
            <a:off x="1522413" y="3225800"/>
            <a:ext cx="96837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 flipH="1">
            <a:off x="1619250" y="6223000"/>
            <a:ext cx="6254750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 flipV="1">
            <a:off x="1619250" y="2135188"/>
            <a:ext cx="1588" cy="4087812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40" name="Freeform 36"/>
          <p:cNvSpPr>
            <a:spLocks/>
          </p:cNvSpPr>
          <p:nvPr/>
        </p:nvSpPr>
        <p:spPr bwMode="auto">
          <a:xfrm>
            <a:off x="1771650" y="2268538"/>
            <a:ext cx="5626100" cy="3829050"/>
          </a:xfrm>
          <a:custGeom>
            <a:avLst/>
            <a:gdLst>
              <a:gd name="T0" fmla="*/ 0 w 3544"/>
              <a:gd name="T1" fmla="*/ 2147483647 h 2412"/>
              <a:gd name="T2" fmla="*/ 2147483647 w 3544"/>
              <a:gd name="T3" fmla="*/ 2147483647 h 2412"/>
              <a:gd name="T4" fmla="*/ 2147483647 w 3544"/>
              <a:gd name="T5" fmla="*/ 2147483647 h 2412"/>
              <a:gd name="T6" fmla="*/ 2147483647 w 3544"/>
              <a:gd name="T7" fmla="*/ 2147483647 h 2412"/>
              <a:gd name="T8" fmla="*/ 2147483647 w 3544"/>
              <a:gd name="T9" fmla="*/ 2147483647 h 2412"/>
              <a:gd name="T10" fmla="*/ 2147483647 w 3544"/>
              <a:gd name="T11" fmla="*/ 2147483647 h 2412"/>
              <a:gd name="T12" fmla="*/ 2147483647 w 3544"/>
              <a:gd name="T13" fmla="*/ 2147483647 h 2412"/>
              <a:gd name="T14" fmla="*/ 2147483647 w 3544"/>
              <a:gd name="T15" fmla="*/ 2147483647 h 2412"/>
              <a:gd name="T16" fmla="*/ 2147483647 w 3544"/>
              <a:gd name="T17" fmla="*/ 2147483647 h 2412"/>
              <a:gd name="T18" fmla="*/ 2147483647 w 3544"/>
              <a:gd name="T19" fmla="*/ 2147483647 h 2412"/>
              <a:gd name="T20" fmla="*/ 2147483647 w 3544"/>
              <a:gd name="T21" fmla="*/ 2147483647 h 2412"/>
              <a:gd name="T22" fmla="*/ 2147483647 w 3544"/>
              <a:gd name="T23" fmla="*/ 2147483647 h 2412"/>
              <a:gd name="T24" fmla="*/ 2147483647 w 3544"/>
              <a:gd name="T25" fmla="*/ 2147483647 h 2412"/>
              <a:gd name="T26" fmla="*/ 2147483647 w 3544"/>
              <a:gd name="T27" fmla="*/ 2147483647 h 2412"/>
              <a:gd name="T28" fmla="*/ 2147483647 w 3544"/>
              <a:gd name="T29" fmla="*/ 2147483647 h 2412"/>
              <a:gd name="T30" fmla="*/ 2147483647 w 3544"/>
              <a:gd name="T31" fmla="*/ 2147483647 h 2412"/>
              <a:gd name="T32" fmla="*/ 2147483647 w 3544"/>
              <a:gd name="T33" fmla="*/ 2147483647 h 2412"/>
              <a:gd name="T34" fmla="*/ 2147483647 w 3544"/>
              <a:gd name="T35" fmla="*/ 2147483647 h 2412"/>
              <a:gd name="T36" fmla="*/ 2147483647 w 3544"/>
              <a:gd name="T37" fmla="*/ 2147483647 h 2412"/>
              <a:gd name="T38" fmla="*/ 2147483647 w 3544"/>
              <a:gd name="T39" fmla="*/ 2147483647 h 2412"/>
              <a:gd name="T40" fmla="*/ 2147483647 w 3544"/>
              <a:gd name="T41" fmla="*/ 2147483647 h 2412"/>
              <a:gd name="T42" fmla="*/ 2147483647 w 3544"/>
              <a:gd name="T43" fmla="*/ 2147483647 h 2412"/>
              <a:gd name="T44" fmla="*/ 2147483647 w 3544"/>
              <a:gd name="T45" fmla="*/ 2147483647 h 2412"/>
              <a:gd name="T46" fmla="*/ 2147483647 w 3544"/>
              <a:gd name="T47" fmla="*/ 2147483647 h 2412"/>
              <a:gd name="T48" fmla="*/ 2147483647 w 3544"/>
              <a:gd name="T49" fmla="*/ 2147483647 h 2412"/>
              <a:gd name="T50" fmla="*/ 2147483647 w 3544"/>
              <a:gd name="T51" fmla="*/ 2147483647 h 2412"/>
              <a:gd name="T52" fmla="*/ 2147483647 w 3544"/>
              <a:gd name="T53" fmla="*/ 2147483647 h 2412"/>
              <a:gd name="T54" fmla="*/ 2147483647 w 3544"/>
              <a:gd name="T55" fmla="*/ 2147483647 h 2412"/>
              <a:gd name="T56" fmla="*/ 2147483647 w 3544"/>
              <a:gd name="T57" fmla="*/ 2147483647 h 2412"/>
              <a:gd name="T58" fmla="*/ 2147483647 w 3544"/>
              <a:gd name="T59" fmla="*/ 2147483647 h 2412"/>
              <a:gd name="T60" fmla="*/ 2147483647 w 3544"/>
              <a:gd name="T61" fmla="*/ 2147483647 h 2412"/>
              <a:gd name="T62" fmla="*/ 2147483647 w 3544"/>
              <a:gd name="T63" fmla="*/ 2147483647 h 2412"/>
              <a:gd name="T64" fmla="*/ 2147483647 w 3544"/>
              <a:gd name="T65" fmla="*/ 2147483647 h 2412"/>
              <a:gd name="T66" fmla="*/ 2147483647 w 3544"/>
              <a:gd name="T67" fmla="*/ 2147483647 h 2412"/>
              <a:gd name="T68" fmla="*/ 2147483647 w 3544"/>
              <a:gd name="T69" fmla="*/ 2147483647 h 2412"/>
              <a:gd name="T70" fmla="*/ 2147483647 w 3544"/>
              <a:gd name="T71" fmla="*/ 2147483647 h 2412"/>
              <a:gd name="T72" fmla="*/ 2147483647 w 3544"/>
              <a:gd name="T73" fmla="*/ 2147483647 h 2412"/>
              <a:gd name="T74" fmla="*/ 2147483647 w 3544"/>
              <a:gd name="T75" fmla="*/ 2147483647 h 2412"/>
              <a:gd name="T76" fmla="*/ 2147483647 w 3544"/>
              <a:gd name="T77" fmla="*/ 2147483647 h 2412"/>
              <a:gd name="T78" fmla="*/ 2147483647 w 3544"/>
              <a:gd name="T79" fmla="*/ 2147483647 h 2412"/>
              <a:gd name="T80" fmla="*/ 2147483647 w 3544"/>
              <a:gd name="T81" fmla="*/ 2147483647 h 2412"/>
              <a:gd name="T82" fmla="*/ 2147483647 w 3544"/>
              <a:gd name="T83" fmla="*/ 2147483647 h 2412"/>
              <a:gd name="T84" fmla="*/ 2147483647 w 3544"/>
              <a:gd name="T85" fmla="*/ 2147483647 h 2412"/>
              <a:gd name="T86" fmla="*/ 2147483647 w 3544"/>
              <a:gd name="T87" fmla="*/ 2147483647 h 2412"/>
              <a:gd name="T88" fmla="*/ 2147483647 w 3544"/>
              <a:gd name="T89" fmla="*/ 2147483647 h 2412"/>
              <a:gd name="T90" fmla="*/ 2147483647 w 3544"/>
              <a:gd name="T91" fmla="*/ 2147483647 h 2412"/>
              <a:gd name="T92" fmla="*/ 2147483647 w 3544"/>
              <a:gd name="T93" fmla="*/ 2147483647 h 2412"/>
              <a:gd name="T94" fmla="*/ 2147483647 w 3544"/>
              <a:gd name="T95" fmla="*/ 2147483647 h 2412"/>
              <a:gd name="T96" fmla="*/ 2147483647 w 3544"/>
              <a:gd name="T97" fmla="*/ 2147483647 h 2412"/>
              <a:gd name="T98" fmla="*/ 2147483647 w 3544"/>
              <a:gd name="T99" fmla="*/ 2147483647 h 2412"/>
              <a:gd name="T100" fmla="*/ 2147483647 w 3544"/>
              <a:gd name="T101" fmla="*/ 2147483647 h 2412"/>
              <a:gd name="T102" fmla="*/ 2147483647 w 3544"/>
              <a:gd name="T103" fmla="*/ 2147483647 h 241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544"/>
              <a:gd name="T157" fmla="*/ 0 h 2412"/>
              <a:gd name="T158" fmla="*/ 3544 w 3544"/>
              <a:gd name="T159" fmla="*/ 2412 h 241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544" h="2412">
                <a:moveTo>
                  <a:pt x="0" y="2395"/>
                </a:moveTo>
                <a:lnTo>
                  <a:pt x="0" y="2412"/>
                </a:lnTo>
                <a:lnTo>
                  <a:pt x="108" y="2412"/>
                </a:lnTo>
                <a:lnTo>
                  <a:pt x="215" y="2412"/>
                </a:lnTo>
                <a:lnTo>
                  <a:pt x="321" y="2412"/>
                </a:lnTo>
                <a:lnTo>
                  <a:pt x="429" y="2412"/>
                </a:lnTo>
                <a:lnTo>
                  <a:pt x="536" y="2412"/>
                </a:lnTo>
                <a:lnTo>
                  <a:pt x="644" y="2412"/>
                </a:lnTo>
                <a:lnTo>
                  <a:pt x="751" y="2412"/>
                </a:lnTo>
                <a:lnTo>
                  <a:pt x="859" y="2412"/>
                </a:lnTo>
                <a:lnTo>
                  <a:pt x="962" y="2412"/>
                </a:lnTo>
                <a:lnTo>
                  <a:pt x="967" y="2412"/>
                </a:lnTo>
                <a:lnTo>
                  <a:pt x="1074" y="2368"/>
                </a:lnTo>
                <a:lnTo>
                  <a:pt x="1070" y="2360"/>
                </a:lnTo>
                <a:lnTo>
                  <a:pt x="1070" y="2368"/>
                </a:lnTo>
                <a:lnTo>
                  <a:pt x="1177" y="2366"/>
                </a:lnTo>
                <a:lnTo>
                  <a:pt x="1285" y="2366"/>
                </a:lnTo>
                <a:lnTo>
                  <a:pt x="1392" y="2363"/>
                </a:lnTo>
                <a:lnTo>
                  <a:pt x="1500" y="2361"/>
                </a:lnTo>
                <a:lnTo>
                  <a:pt x="1503" y="2360"/>
                </a:lnTo>
                <a:lnTo>
                  <a:pt x="1505" y="2359"/>
                </a:lnTo>
                <a:lnTo>
                  <a:pt x="1508" y="2356"/>
                </a:lnTo>
                <a:lnTo>
                  <a:pt x="1614" y="1957"/>
                </a:lnTo>
                <a:lnTo>
                  <a:pt x="1606" y="1955"/>
                </a:lnTo>
                <a:lnTo>
                  <a:pt x="1612" y="1960"/>
                </a:lnTo>
                <a:lnTo>
                  <a:pt x="1610" y="1963"/>
                </a:lnTo>
                <a:lnTo>
                  <a:pt x="1718" y="1910"/>
                </a:lnTo>
                <a:lnTo>
                  <a:pt x="1718" y="1909"/>
                </a:lnTo>
                <a:lnTo>
                  <a:pt x="1825" y="1850"/>
                </a:lnTo>
                <a:lnTo>
                  <a:pt x="1933" y="1786"/>
                </a:lnTo>
                <a:lnTo>
                  <a:pt x="2040" y="1719"/>
                </a:lnTo>
                <a:lnTo>
                  <a:pt x="2042" y="1719"/>
                </a:lnTo>
                <a:lnTo>
                  <a:pt x="2148" y="1646"/>
                </a:lnTo>
                <a:lnTo>
                  <a:pt x="2255" y="1565"/>
                </a:lnTo>
                <a:lnTo>
                  <a:pt x="2363" y="1482"/>
                </a:lnTo>
                <a:lnTo>
                  <a:pt x="2470" y="1392"/>
                </a:lnTo>
                <a:lnTo>
                  <a:pt x="2578" y="1292"/>
                </a:lnTo>
                <a:lnTo>
                  <a:pt x="2684" y="1188"/>
                </a:lnTo>
                <a:lnTo>
                  <a:pt x="2791" y="1072"/>
                </a:lnTo>
                <a:lnTo>
                  <a:pt x="2899" y="951"/>
                </a:lnTo>
                <a:lnTo>
                  <a:pt x="3006" y="820"/>
                </a:lnTo>
                <a:lnTo>
                  <a:pt x="3114" y="680"/>
                </a:lnTo>
                <a:lnTo>
                  <a:pt x="3221" y="529"/>
                </a:lnTo>
                <a:lnTo>
                  <a:pt x="3327" y="369"/>
                </a:lnTo>
                <a:lnTo>
                  <a:pt x="3329" y="367"/>
                </a:lnTo>
                <a:lnTo>
                  <a:pt x="3436" y="195"/>
                </a:lnTo>
                <a:lnTo>
                  <a:pt x="3544" y="11"/>
                </a:lnTo>
                <a:lnTo>
                  <a:pt x="3531" y="0"/>
                </a:lnTo>
                <a:lnTo>
                  <a:pt x="3424" y="184"/>
                </a:lnTo>
                <a:lnTo>
                  <a:pt x="3316" y="356"/>
                </a:lnTo>
                <a:lnTo>
                  <a:pt x="3322" y="362"/>
                </a:lnTo>
                <a:lnTo>
                  <a:pt x="3316" y="356"/>
                </a:lnTo>
                <a:lnTo>
                  <a:pt x="3210" y="517"/>
                </a:lnTo>
                <a:lnTo>
                  <a:pt x="3103" y="668"/>
                </a:lnTo>
                <a:lnTo>
                  <a:pt x="2995" y="807"/>
                </a:lnTo>
                <a:lnTo>
                  <a:pt x="2888" y="939"/>
                </a:lnTo>
                <a:lnTo>
                  <a:pt x="2780" y="1059"/>
                </a:lnTo>
                <a:lnTo>
                  <a:pt x="2786" y="1065"/>
                </a:lnTo>
                <a:lnTo>
                  <a:pt x="2782" y="1059"/>
                </a:lnTo>
                <a:lnTo>
                  <a:pt x="2674" y="1175"/>
                </a:lnTo>
                <a:lnTo>
                  <a:pt x="2568" y="1280"/>
                </a:lnTo>
                <a:lnTo>
                  <a:pt x="2460" y="1379"/>
                </a:lnTo>
                <a:lnTo>
                  <a:pt x="2465" y="1385"/>
                </a:lnTo>
                <a:lnTo>
                  <a:pt x="2460" y="1378"/>
                </a:lnTo>
                <a:lnTo>
                  <a:pt x="2353" y="1468"/>
                </a:lnTo>
                <a:lnTo>
                  <a:pt x="2245" y="1551"/>
                </a:lnTo>
                <a:lnTo>
                  <a:pt x="2138" y="1632"/>
                </a:lnTo>
                <a:lnTo>
                  <a:pt x="2032" y="1705"/>
                </a:lnTo>
                <a:lnTo>
                  <a:pt x="2036" y="1712"/>
                </a:lnTo>
                <a:lnTo>
                  <a:pt x="2032" y="1705"/>
                </a:lnTo>
                <a:lnTo>
                  <a:pt x="1924" y="1772"/>
                </a:lnTo>
                <a:lnTo>
                  <a:pt x="1817" y="1836"/>
                </a:lnTo>
                <a:lnTo>
                  <a:pt x="1709" y="1895"/>
                </a:lnTo>
                <a:lnTo>
                  <a:pt x="1713" y="1902"/>
                </a:lnTo>
                <a:lnTo>
                  <a:pt x="1711" y="1895"/>
                </a:lnTo>
                <a:lnTo>
                  <a:pt x="1603" y="1948"/>
                </a:lnTo>
                <a:lnTo>
                  <a:pt x="1600" y="1949"/>
                </a:lnTo>
                <a:lnTo>
                  <a:pt x="1598" y="1955"/>
                </a:lnTo>
                <a:lnTo>
                  <a:pt x="1599" y="1953"/>
                </a:lnTo>
                <a:lnTo>
                  <a:pt x="1493" y="2352"/>
                </a:lnTo>
                <a:lnTo>
                  <a:pt x="1497" y="2346"/>
                </a:lnTo>
                <a:lnTo>
                  <a:pt x="1494" y="2347"/>
                </a:lnTo>
                <a:lnTo>
                  <a:pt x="1491" y="2353"/>
                </a:lnTo>
                <a:lnTo>
                  <a:pt x="1500" y="2353"/>
                </a:lnTo>
                <a:lnTo>
                  <a:pt x="1500" y="2345"/>
                </a:lnTo>
                <a:lnTo>
                  <a:pt x="1392" y="2346"/>
                </a:lnTo>
                <a:lnTo>
                  <a:pt x="1285" y="2349"/>
                </a:lnTo>
                <a:lnTo>
                  <a:pt x="1177" y="2349"/>
                </a:lnTo>
                <a:lnTo>
                  <a:pt x="1070" y="2352"/>
                </a:lnTo>
                <a:lnTo>
                  <a:pt x="1067" y="2353"/>
                </a:lnTo>
                <a:lnTo>
                  <a:pt x="960" y="2396"/>
                </a:lnTo>
                <a:lnTo>
                  <a:pt x="962" y="2403"/>
                </a:lnTo>
                <a:lnTo>
                  <a:pt x="962" y="2395"/>
                </a:lnTo>
                <a:lnTo>
                  <a:pt x="859" y="2395"/>
                </a:lnTo>
                <a:lnTo>
                  <a:pt x="751" y="2395"/>
                </a:lnTo>
                <a:lnTo>
                  <a:pt x="644" y="2395"/>
                </a:lnTo>
                <a:lnTo>
                  <a:pt x="536" y="2395"/>
                </a:lnTo>
                <a:lnTo>
                  <a:pt x="429" y="2395"/>
                </a:lnTo>
                <a:lnTo>
                  <a:pt x="321" y="2395"/>
                </a:lnTo>
                <a:lnTo>
                  <a:pt x="215" y="2395"/>
                </a:lnTo>
                <a:lnTo>
                  <a:pt x="108" y="2395"/>
                </a:lnTo>
                <a:lnTo>
                  <a:pt x="0" y="2395"/>
                </a:lnTo>
                <a:close/>
              </a:path>
            </a:pathLst>
          </a:cu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21541" name="Group 37"/>
          <p:cNvGrpSpPr>
            <a:grpSpLocks/>
          </p:cNvGrpSpPr>
          <p:nvPr/>
        </p:nvGrpSpPr>
        <p:grpSpPr bwMode="auto">
          <a:xfrm>
            <a:off x="1765300" y="2265363"/>
            <a:ext cx="5629275" cy="3829050"/>
            <a:chOff x="1112" y="1427"/>
            <a:chExt cx="3546" cy="2412"/>
          </a:xfrm>
        </p:grpSpPr>
        <p:sp>
          <p:nvSpPr>
            <p:cNvPr id="21553" name="Freeform 38"/>
            <p:cNvSpPr>
              <a:spLocks/>
            </p:cNvSpPr>
            <p:nvPr/>
          </p:nvSpPr>
          <p:spPr bwMode="auto">
            <a:xfrm>
              <a:off x="1112" y="3815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10 w 23"/>
                <a:gd name="T3" fmla="*/ 24 h 24"/>
                <a:gd name="T4" fmla="*/ 23 w 23"/>
                <a:gd name="T5" fmla="*/ 14 h 24"/>
                <a:gd name="T6" fmla="*/ 13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10" y="24"/>
                  </a:lnTo>
                  <a:lnTo>
                    <a:pt x="23" y="14"/>
                  </a:lnTo>
                  <a:lnTo>
                    <a:pt x="13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54" name="Freeform 39"/>
            <p:cNvSpPr>
              <a:spLocks/>
            </p:cNvSpPr>
            <p:nvPr/>
          </p:nvSpPr>
          <p:spPr bwMode="auto">
            <a:xfrm>
              <a:off x="1139" y="3797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55" name="Freeform 40"/>
            <p:cNvSpPr>
              <a:spLocks/>
            </p:cNvSpPr>
            <p:nvPr/>
          </p:nvSpPr>
          <p:spPr bwMode="auto">
            <a:xfrm>
              <a:off x="1167" y="3778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56" name="Freeform 41"/>
            <p:cNvSpPr>
              <a:spLocks/>
            </p:cNvSpPr>
            <p:nvPr/>
          </p:nvSpPr>
          <p:spPr bwMode="auto">
            <a:xfrm>
              <a:off x="1195" y="3760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9 w 23"/>
                <a:gd name="T3" fmla="*/ 23 h 23"/>
                <a:gd name="T4" fmla="*/ 23 w 23"/>
                <a:gd name="T5" fmla="*/ 14 h 23"/>
                <a:gd name="T6" fmla="*/ 14 w 23"/>
                <a:gd name="T7" fmla="*/ 0 h 23"/>
                <a:gd name="T8" fmla="*/ 0 w 23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9"/>
                  </a:moveTo>
                  <a:lnTo>
                    <a:pt x="9" y="23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57" name="Freeform 42"/>
            <p:cNvSpPr>
              <a:spLocks/>
            </p:cNvSpPr>
            <p:nvPr/>
          </p:nvSpPr>
          <p:spPr bwMode="auto">
            <a:xfrm>
              <a:off x="1222" y="3741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58" name="Freeform 43"/>
            <p:cNvSpPr>
              <a:spLocks/>
            </p:cNvSpPr>
            <p:nvPr/>
          </p:nvSpPr>
          <p:spPr bwMode="auto">
            <a:xfrm>
              <a:off x="1250" y="3722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59" name="Freeform 44"/>
            <p:cNvSpPr>
              <a:spLocks/>
            </p:cNvSpPr>
            <p:nvPr/>
          </p:nvSpPr>
          <p:spPr bwMode="auto">
            <a:xfrm>
              <a:off x="1278" y="3704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60" name="Freeform 45"/>
            <p:cNvSpPr>
              <a:spLocks/>
            </p:cNvSpPr>
            <p:nvPr/>
          </p:nvSpPr>
          <p:spPr bwMode="auto">
            <a:xfrm>
              <a:off x="1306" y="3684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61" name="Freeform 46"/>
            <p:cNvSpPr>
              <a:spLocks/>
            </p:cNvSpPr>
            <p:nvPr/>
          </p:nvSpPr>
          <p:spPr bwMode="auto">
            <a:xfrm>
              <a:off x="1334" y="3666"/>
              <a:ext cx="22" cy="22"/>
            </a:xfrm>
            <a:custGeom>
              <a:avLst/>
              <a:gdLst>
                <a:gd name="T0" fmla="*/ 0 w 22"/>
                <a:gd name="T1" fmla="*/ 8 h 22"/>
                <a:gd name="T2" fmla="*/ 10 w 22"/>
                <a:gd name="T3" fmla="*/ 22 h 22"/>
                <a:gd name="T4" fmla="*/ 22 w 22"/>
                <a:gd name="T5" fmla="*/ 14 h 22"/>
                <a:gd name="T6" fmla="*/ 13 w 22"/>
                <a:gd name="T7" fmla="*/ 0 h 22"/>
                <a:gd name="T8" fmla="*/ 0 w 22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22"/>
                <a:gd name="T17" fmla="*/ 22 w 22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22">
                  <a:moveTo>
                    <a:pt x="0" y="8"/>
                  </a:moveTo>
                  <a:lnTo>
                    <a:pt x="10" y="22"/>
                  </a:lnTo>
                  <a:lnTo>
                    <a:pt x="22" y="14"/>
                  </a:lnTo>
                  <a:lnTo>
                    <a:pt x="1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62" name="Freeform 47"/>
            <p:cNvSpPr>
              <a:spLocks/>
            </p:cNvSpPr>
            <p:nvPr/>
          </p:nvSpPr>
          <p:spPr bwMode="auto">
            <a:xfrm>
              <a:off x="1361" y="3646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63" name="Freeform 48"/>
            <p:cNvSpPr>
              <a:spLocks/>
            </p:cNvSpPr>
            <p:nvPr/>
          </p:nvSpPr>
          <p:spPr bwMode="auto">
            <a:xfrm>
              <a:off x="1389" y="3627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64" name="Freeform 49"/>
            <p:cNvSpPr>
              <a:spLocks/>
            </p:cNvSpPr>
            <p:nvPr/>
          </p:nvSpPr>
          <p:spPr bwMode="auto">
            <a:xfrm>
              <a:off x="1417" y="3607"/>
              <a:ext cx="22" cy="24"/>
            </a:xfrm>
            <a:custGeom>
              <a:avLst/>
              <a:gdLst>
                <a:gd name="T0" fmla="*/ 0 w 22"/>
                <a:gd name="T1" fmla="*/ 10 h 24"/>
                <a:gd name="T2" fmla="*/ 9 w 22"/>
                <a:gd name="T3" fmla="*/ 24 h 24"/>
                <a:gd name="T4" fmla="*/ 22 w 22"/>
                <a:gd name="T5" fmla="*/ 14 h 24"/>
                <a:gd name="T6" fmla="*/ 12 w 22"/>
                <a:gd name="T7" fmla="*/ 0 h 24"/>
                <a:gd name="T8" fmla="*/ 0 w 22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24"/>
                <a:gd name="T17" fmla="*/ 22 w 22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24">
                  <a:moveTo>
                    <a:pt x="0" y="10"/>
                  </a:moveTo>
                  <a:lnTo>
                    <a:pt x="9" y="24"/>
                  </a:lnTo>
                  <a:lnTo>
                    <a:pt x="22" y="14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65" name="Freeform 50"/>
            <p:cNvSpPr>
              <a:spLocks/>
            </p:cNvSpPr>
            <p:nvPr/>
          </p:nvSpPr>
          <p:spPr bwMode="auto">
            <a:xfrm>
              <a:off x="1443" y="3589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66" name="Freeform 51"/>
            <p:cNvSpPr>
              <a:spLocks/>
            </p:cNvSpPr>
            <p:nvPr/>
          </p:nvSpPr>
          <p:spPr bwMode="auto">
            <a:xfrm>
              <a:off x="1471" y="3571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67" name="Freeform 52"/>
            <p:cNvSpPr>
              <a:spLocks/>
            </p:cNvSpPr>
            <p:nvPr/>
          </p:nvSpPr>
          <p:spPr bwMode="auto">
            <a:xfrm>
              <a:off x="1499" y="3551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68" name="Freeform 53"/>
            <p:cNvSpPr>
              <a:spLocks/>
            </p:cNvSpPr>
            <p:nvPr/>
          </p:nvSpPr>
          <p:spPr bwMode="auto">
            <a:xfrm>
              <a:off x="1527" y="3533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24 w 24"/>
                <a:gd name="T7" fmla="*/ 14 h 23"/>
                <a:gd name="T8" fmla="*/ 14 w 24"/>
                <a:gd name="T9" fmla="*/ 0 h 23"/>
                <a:gd name="T10" fmla="*/ 14 w 24"/>
                <a:gd name="T11" fmla="*/ 0 h 23"/>
                <a:gd name="T12" fmla="*/ 0 w 24"/>
                <a:gd name="T13" fmla="*/ 9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3"/>
                <a:gd name="T23" fmla="*/ 24 w 24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69" name="Freeform 54"/>
            <p:cNvSpPr>
              <a:spLocks/>
            </p:cNvSpPr>
            <p:nvPr/>
          </p:nvSpPr>
          <p:spPr bwMode="auto">
            <a:xfrm>
              <a:off x="1555" y="3514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10 w 23"/>
                <a:gd name="T3" fmla="*/ 23 h 23"/>
                <a:gd name="T4" fmla="*/ 23 w 23"/>
                <a:gd name="T5" fmla="*/ 14 h 23"/>
                <a:gd name="T6" fmla="*/ 14 w 23"/>
                <a:gd name="T7" fmla="*/ 0 h 23"/>
                <a:gd name="T8" fmla="*/ 0 w 23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9"/>
                  </a:moveTo>
                  <a:lnTo>
                    <a:pt x="10" y="23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70" name="Freeform 55"/>
            <p:cNvSpPr>
              <a:spLocks/>
            </p:cNvSpPr>
            <p:nvPr/>
          </p:nvSpPr>
          <p:spPr bwMode="auto">
            <a:xfrm>
              <a:off x="1583" y="3495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71" name="Freeform 56"/>
            <p:cNvSpPr>
              <a:spLocks/>
            </p:cNvSpPr>
            <p:nvPr/>
          </p:nvSpPr>
          <p:spPr bwMode="auto">
            <a:xfrm>
              <a:off x="1611" y="3476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72" name="Freeform 57"/>
            <p:cNvSpPr>
              <a:spLocks/>
            </p:cNvSpPr>
            <p:nvPr/>
          </p:nvSpPr>
          <p:spPr bwMode="auto">
            <a:xfrm>
              <a:off x="1639" y="3458"/>
              <a:ext cx="23" cy="23"/>
            </a:xfrm>
            <a:custGeom>
              <a:avLst/>
              <a:gdLst>
                <a:gd name="T0" fmla="*/ 0 w 23"/>
                <a:gd name="T1" fmla="*/ 10 h 23"/>
                <a:gd name="T2" fmla="*/ 9 w 23"/>
                <a:gd name="T3" fmla="*/ 23 h 23"/>
                <a:gd name="T4" fmla="*/ 19 w 23"/>
                <a:gd name="T5" fmla="*/ 17 h 23"/>
                <a:gd name="T6" fmla="*/ 23 w 23"/>
                <a:gd name="T7" fmla="*/ 14 h 23"/>
                <a:gd name="T8" fmla="*/ 13 w 23"/>
                <a:gd name="T9" fmla="*/ 0 h 23"/>
                <a:gd name="T10" fmla="*/ 9 w 23"/>
                <a:gd name="T11" fmla="*/ 3 h 23"/>
                <a:gd name="T12" fmla="*/ 0 w 23"/>
                <a:gd name="T13" fmla="*/ 1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3"/>
                <a:gd name="T23" fmla="*/ 23 w 23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3">
                  <a:moveTo>
                    <a:pt x="0" y="10"/>
                  </a:moveTo>
                  <a:lnTo>
                    <a:pt x="9" y="23"/>
                  </a:lnTo>
                  <a:lnTo>
                    <a:pt x="19" y="17"/>
                  </a:lnTo>
                  <a:lnTo>
                    <a:pt x="23" y="14"/>
                  </a:lnTo>
                  <a:lnTo>
                    <a:pt x="13" y="0"/>
                  </a:lnTo>
                  <a:lnTo>
                    <a:pt x="9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73" name="Freeform 58"/>
            <p:cNvSpPr>
              <a:spLocks/>
            </p:cNvSpPr>
            <p:nvPr/>
          </p:nvSpPr>
          <p:spPr bwMode="auto">
            <a:xfrm>
              <a:off x="1666" y="3440"/>
              <a:ext cx="23" cy="22"/>
            </a:xfrm>
            <a:custGeom>
              <a:avLst/>
              <a:gdLst>
                <a:gd name="T0" fmla="*/ 0 w 23"/>
                <a:gd name="T1" fmla="*/ 8 h 22"/>
                <a:gd name="T2" fmla="*/ 10 w 23"/>
                <a:gd name="T3" fmla="*/ 22 h 22"/>
                <a:gd name="T4" fmla="*/ 23 w 23"/>
                <a:gd name="T5" fmla="*/ 14 h 22"/>
                <a:gd name="T6" fmla="*/ 13 w 23"/>
                <a:gd name="T7" fmla="*/ 0 h 22"/>
                <a:gd name="T8" fmla="*/ 0 w 23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2"/>
                <a:gd name="T17" fmla="*/ 23 w 23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2">
                  <a:moveTo>
                    <a:pt x="0" y="8"/>
                  </a:moveTo>
                  <a:lnTo>
                    <a:pt x="10" y="22"/>
                  </a:lnTo>
                  <a:lnTo>
                    <a:pt x="23" y="14"/>
                  </a:lnTo>
                  <a:lnTo>
                    <a:pt x="1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74" name="Freeform 59"/>
            <p:cNvSpPr>
              <a:spLocks/>
            </p:cNvSpPr>
            <p:nvPr/>
          </p:nvSpPr>
          <p:spPr bwMode="auto">
            <a:xfrm>
              <a:off x="1693" y="3420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75" name="Freeform 60"/>
            <p:cNvSpPr>
              <a:spLocks/>
            </p:cNvSpPr>
            <p:nvPr/>
          </p:nvSpPr>
          <p:spPr bwMode="auto">
            <a:xfrm>
              <a:off x="1721" y="3402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76" name="Freeform 61"/>
            <p:cNvSpPr>
              <a:spLocks/>
            </p:cNvSpPr>
            <p:nvPr/>
          </p:nvSpPr>
          <p:spPr bwMode="auto">
            <a:xfrm>
              <a:off x="1749" y="3382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17 w 24"/>
                <a:gd name="T5" fmla="*/ 20 h 24"/>
                <a:gd name="T6" fmla="*/ 24 w 24"/>
                <a:gd name="T7" fmla="*/ 14 h 24"/>
                <a:gd name="T8" fmla="*/ 14 w 24"/>
                <a:gd name="T9" fmla="*/ 0 h 24"/>
                <a:gd name="T10" fmla="*/ 7 w 24"/>
                <a:gd name="T11" fmla="*/ 6 h 24"/>
                <a:gd name="T12" fmla="*/ 0 w 24"/>
                <a:gd name="T13" fmla="*/ 1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17" y="20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7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77" name="Freeform 62"/>
            <p:cNvSpPr>
              <a:spLocks/>
            </p:cNvSpPr>
            <p:nvPr/>
          </p:nvSpPr>
          <p:spPr bwMode="auto">
            <a:xfrm>
              <a:off x="1777" y="3364"/>
              <a:ext cx="23" cy="22"/>
            </a:xfrm>
            <a:custGeom>
              <a:avLst/>
              <a:gdLst>
                <a:gd name="T0" fmla="*/ 0 w 23"/>
                <a:gd name="T1" fmla="*/ 9 h 22"/>
                <a:gd name="T2" fmla="*/ 10 w 23"/>
                <a:gd name="T3" fmla="*/ 22 h 22"/>
                <a:gd name="T4" fmla="*/ 23 w 23"/>
                <a:gd name="T5" fmla="*/ 14 h 22"/>
                <a:gd name="T6" fmla="*/ 14 w 23"/>
                <a:gd name="T7" fmla="*/ 0 h 22"/>
                <a:gd name="T8" fmla="*/ 0 w 23"/>
                <a:gd name="T9" fmla="*/ 9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2"/>
                <a:gd name="T17" fmla="*/ 23 w 23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2">
                  <a:moveTo>
                    <a:pt x="0" y="9"/>
                  </a:moveTo>
                  <a:lnTo>
                    <a:pt x="10" y="22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78" name="Freeform 63"/>
            <p:cNvSpPr>
              <a:spLocks/>
            </p:cNvSpPr>
            <p:nvPr/>
          </p:nvSpPr>
          <p:spPr bwMode="auto">
            <a:xfrm>
              <a:off x="1805" y="3345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9 w 23"/>
                <a:gd name="T3" fmla="*/ 23 h 23"/>
                <a:gd name="T4" fmla="*/ 23 w 23"/>
                <a:gd name="T5" fmla="*/ 14 h 23"/>
                <a:gd name="T6" fmla="*/ 14 w 23"/>
                <a:gd name="T7" fmla="*/ 0 h 23"/>
                <a:gd name="T8" fmla="*/ 0 w 23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9"/>
                  </a:moveTo>
                  <a:lnTo>
                    <a:pt x="9" y="23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79" name="Freeform 64"/>
            <p:cNvSpPr>
              <a:spLocks/>
            </p:cNvSpPr>
            <p:nvPr/>
          </p:nvSpPr>
          <p:spPr bwMode="auto">
            <a:xfrm>
              <a:off x="1833" y="3326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80" name="Freeform 65"/>
            <p:cNvSpPr>
              <a:spLocks/>
            </p:cNvSpPr>
            <p:nvPr/>
          </p:nvSpPr>
          <p:spPr bwMode="auto">
            <a:xfrm>
              <a:off x="1861" y="3307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12 w 23"/>
                <a:gd name="T5" fmla="*/ 22 h 24"/>
                <a:gd name="T6" fmla="*/ 23 w 23"/>
                <a:gd name="T7" fmla="*/ 14 h 24"/>
                <a:gd name="T8" fmla="*/ 13 w 23"/>
                <a:gd name="T9" fmla="*/ 0 h 24"/>
                <a:gd name="T10" fmla="*/ 2 w 23"/>
                <a:gd name="T11" fmla="*/ 8 h 24"/>
                <a:gd name="T12" fmla="*/ 0 w 23"/>
                <a:gd name="T13" fmla="*/ 1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4"/>
                <a:gd name="T23" fmla="*/ 23 w 23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12" y="22"/>
                  </a:lnTo>
                  <a:lnTo>
                    <a:pt x="23" y="14"/>
                  </a:lnTo>
                  <a:lnTo>
                    <a:pt x="13" y="0"/>
                  </a:lnTo>
                  <a:lnTo>
                    <a:pt x="2" y="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81" name="Freeform 66"/>
            <p:cNvSpPr>
              <a:spLocks/>
            </p:cNvSpPr>
            <p:nvPr/>
          </p:nvSpPr>
          <p:spPr bwMode="auto">
            <a:xfrm>
              <a:off x="1888" y="3289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82" name="Freeform 67"/>
            <p:cNvSpPr>
              <a:spLocks/>
            </p:cNvSpPr>
            <p:nvPr/>
          </p:nvSpPr>
          <p:spPr bwMode="auto">
            <a:xfrm>
              <a:off x="1916" y="3270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10 w 23"/>
                <a:gd name="T3" fmla="*/ 23 h 23"/>
                <a:gd name="T4" fmla="*/ 23 w 23"/>
                <a:gd name="T5" fmla="*/ 14 h 23"/>
                <a:gd name="T6" fmla="*/ 13 w 23"/>
                <a:gd name="T7" fmla="*/ 0 h 23"/>
                <a:gd name="T8" fmla="*/ 0 w 23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9"/>
                  </a:moveTo>
                  <a:lnTo>
                    <a:pt x="10" y="23"/>
                  </a:lnTo>
                  <a:lnTo>
                    <a:pt x="23" y="14"/>
                  </a:lnTo>
                  <a:lnTo>
                    <a:pt x="13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83" name="Freeform 68"/>
            <p:cNvSpPr>
              <a:spLocks/>
            </p:cNvSpPr>
            <p:nvPr/>
          </p:nvSpPr>
          <p:spPr bwMode="auto">
            <a:xfrm>
              <a:off x="1943" y="3251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84" name="Freeform 69"/>
            <p:cNvSpPr>
              <a:spLocks/>
            </p:cNvSpPr>
            <p:nvPr/>
          </p:nvSpPr>
          <p:spPr bwMode="auto">
            <a:xfrm>
              <a:off x="1971" y="3233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85" name="Freeform 70"/>
            <p:cNvSpPr>
              <a:spLocks/>
            </p:cNvSpPr>
            <p:nvPr/>
          </p:nvSpPr>
          <p:spPr bwMode="auto">
            <a:xfrm>
              <a:off x="1999" y="3213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10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10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86" name="Freeform 71"/>
            <p:cNvSpPr>
              <a:spLocks/>
            </p:cNvSpPr>
            <p:nvPr/>
          </p:nvSpPr>
          <p:spPr bwMode="auto">
            <a:xfrm>
              <a:off x="2027" y="3194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9 w 23"/>
                <a:gd name="T3" fmla="*/ 23 h 23"/>
                <a:gd name="T4" fmla="*/ 23 w 23"/>
                <a:gd name="T5" fmla="*/ 14 h 23"/>
                <a:gd name="T6" fmla="*/ 14 w 23"/>
                <a:gd name="T7" fmla="*/ 0 h 23"/>
                <a:gd name="T8" fmla="*/ 0 w 23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9"/>
                  </a:moveTo>
                  <a:lnTo>
                    <a:pt x="9" y="23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87" name="Freeform 72"/>
            <p:cNvSpPr>
              <a:spLocks/>
            </p:cNvSpPr>
            <p:nvPr/>
          </p:nvSpPr>
          <p:spPr bwMode="auto">
            <a:xfrm>
              <a:off x="2055" y="3175"/>
              <a:ext cx="22" cy="24"/>
            </a:xfrm>
            <a:custGeom>
              <a:avLst/>
              <a:gdLst>
                <a:gd name="T0" fmla="*/ 0 w 22"/>
                <a:gd name="T1" fmla="*/ 10 h 24"/>
                <a:gd name="T2" fmla="*/ 9 w 22"/>
                <a:gd name="T3" fmla="*/ 24 h 24"/>
                <a:gd name="T4" fmla="*/ 22 w 22"/>
                <a:gd name="T5" fmla="*/ 14 h 24"/>
                <a:gd name="T6" fmla="*/ 12 w 22"/>
                <a:gd name="T7" fmla="*/ 0 h 24"/>
                <a:gd name="T8" fmla="*/ 0 w 22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24"/>
                <a:gd name="T17" fmla="*/ 22 w 22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24">
                  <a:moveTo>
                    <a:pt x="0" y="10"/>
                  </a:moveTo>
                  <a:lnTo>
                    <a:pt x="9" y="24"/>
                  </a:lnTo>
                  <a:lnTo>
                    <a:pt x="22" y="14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88" name="Freeform 73"/>
            <p:cNvSpPr>
              <a:spLocks/>
            </p:cNvSpPr>
            <p:nvPr/>
          </p:nvSpPr>
          <p:spPr bwMode="auto">
            <a:xfrm>
              <a:off x="2081" y="3156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89" name="Freeform 74"/>
            <p:cNvSpPr>
              <a:spLocks/>
            </p:cNvSpPr>
            <p:nvPr/>
          </p:nvSpPr>
          <p:spPr bwMode="auto">
            <a:xfrm>
              <a:off x="2109" y="3138"/>
              <a:ext cx="24" cy="23"/>
            </a:xfrm>
            <a:custGeom>
              <a:avLst/>
              <a:gdLst>
                <a:gd name="T0" fmla="*/ 0 w 24"/>
                <a:gd name="T1" fmla="*/ 10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1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10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90" name="Freeform 75"/>
            <p:cNvSpPr>
              <a:spLocks/>
            </p:cNvSpPr>
            <p:nvPr/>
          </p:nvSpPr>
          <p:spPr bwMode="auto">
            <a:xfrm>
              <a:off x="2137" y="3118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91" name="Freeform 76"/>
            <p:cNvSpPr>
              <a:spLocks/>
            </p:cNvSpPr>
            <p:nvPr/>
          </p:nvSpPr>
          <p:spPr bwMode="auto">
            <a:xfrm>
              <a:off x="2165" y="3100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92" name="Freeform 77"/>
            <p:cNvSpPr>
              <a:spLocks/>
            </p:cNvSpPr>
            <p:nvPr/>
          </p:nvSpPr>
          <p:spPr bwMode="auto">
            <a:xfrm>
              <a:off x="2193" y="3082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93" name="Freeform 78"/>
            <p:cNvSpPr>
              <a:spLocks/>
            </p:cNvSpPr>
            <p:nvPr/>
          </p:nvSpPr>
          <p:spPr bwMode="auto">
            <a:xfrm>
              <a:off x="2221" y="3062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10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10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94" name="Freeform 79"/>
            <p:cNvSpPr>
              <a:spLocks/>
            </p:cNvSpPr>
            <p:nvPr/>
          </p:nvSpPr>
          <p:spPr bwMode="auto">
            <a:xfrm>
              <a:off x="2249" y="3044"/>
              <a:ext cx="23" cy="22"/>
            </a:xfrm>
            <a:custGeom>
              <a:avLst/>
              <a:gdLst>
                <a:gd name="T0" fmla="*/ 0 w 23"/>
                <a:gd name="T1" fmla="*/ 8 h 22"/>
                <a:gd name="T2" fmla="*/ 9 w 23"/>
                <a:gd name="T3" fmla="*/ 22 h 22"/>
                <a:gd name="T4" fmla="*/ 23 w 23"/>
                <a:gd name="T5" fmla="*/ 14 h 22"/>
                <a:gd name="T6" fmla="*/ 14 w 23"/>
                <a:gd name="T7" fmla="*/ 0 h 22"/>
                <a:gd name="T8" fmla="*/ 0 w 23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2"/>
                <a:gd name="T17" fmla="*/ 23 w 23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2">
                  <a:moveTo>
                    <a:pt x="0" y="8"/>
                  </a:moveTo>
                  <a:lnTo>
                    <a:pt x="9" y="22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95" name="Freeform 80"/>
            <p:cNvSpPr>
              <a:spLocks/>
            </p:cNvSpPr>
            <p:nvPr/>
          </p:nvSpPr>
          <p:spPr bwMode="auto">
            <a:xfrm>
              <a:off x="2277" y="3025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9 w 23"/>
                <a:gd name="T3" fmla="*/ 23 h 23"/>
                <a:gd name="T4" fmla="*/ 22 w 23"/>
                <a:gd name="T5" fmla="*/ 15 h 23"/>
                <a:gd name="T6" fmla="*/ 23 w 23"/>
                <a:gd name="T7" fmla="*/ 14 h 23"/>
                <a:gd name="T8" fmla="*/ 14 w 23"/>
                <a:gd name="T9" fmla="*/ 0 h 23"/>
                <a:gd name="T10" fmla="*/ 12 w 23"/>
                <a:gd name="T11" fmla="*/ 1 h 23"/>
                <a:gd name="T12" fmla="*/ 0 w 23"/>
                <a:gd name="T13" fmla="*/ 9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3"/>
                <a:gd name="T23" fmla="*/ 23 w 23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3">
                  <a:moveTo>
                    <a:pt x="0" y="9"/>
                  </a:moveTo>
                  <a:lnTo>
                    <a:pt x="9" y="23"/>
                  </a:lnTo>
                  <a:lnTo>
                    <a:pt x="22" y="15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96" name="Freeform 81"/>
            <p:cNvSpPr>
              <a:spLocks/>
            </p:cNvSpPr>
            <p:nvPr/>
          </p:nvSpPr>
          <p:spPr bwMode="auto">
            <a:xfrm>
              <a:off x="2303" y="3006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97" name="Freeform 82"/>
            <p:cNvSpPr>
              <a:spLocks/>
            </p:cNvSpPr>
            <p:nvPr/>
          </p:nvSpPr>
          <p:spPr bwMode="auto">
            <a:xfrm>
              <a:off x="2331" y="2987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98" name="Freeform 83"/>
            <p:cNvSpPr>
              <a:spLocks/>
            </p:cNvSpPr>
            <p:nvPr/>
          </p:nvSpPr>
          <p:spPr bwMode="auto">
            <a:xfrm>
              <a:off x="2359" y="2969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99" name="Freeform 84"/>
            <p:cNvSpPr>
              <a:spLocks/>
            </p:cNvSpPr>
            <p:nvPr/>
          </p:nvSpPr>
          <p:spPr bwMode="auto">
            <a:xfrm>
              <a:off x="2387" y="2950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19 w 24"/>
                <a:gd name="T5" fmla="*/ 17 h 23"/>
                <a:gd name="T6" fmla="*/ 24 w 24"/>
                <a:gd name="T7" fmla="*/ 14 h 23"/>
                <a:gd name="T8" fmla="*/ 14 w 24"/>
                <a:gd name="T9" fmla="*/ 0 h 23"/>
                <a:gd name="T10" fmla="*/ 10 w 24"/>
                <a:gd name="T11" fmla="*/ 3 h 23"/>
                <a:gd name="T12" fmla="*/ 0 w 24"/>
                <a:gd name="T13" fmla="*/ 9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3"/>
                <a:gd name="T23" fmla="*/ 24 w 24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19" y="17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10" y="3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00" name="Freeform 85"/>
            <p:cNvSpPr>
              <a:spLocks/>
            </p:cNvSpPr>
            <p:nvPr/>
          </p:nvSpPr>
          <p:spPr bwMode="auto">
            <a:xfrm>
              <a:off x="2415" y="2931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01" name="Freeform 86"/>
            <p:cNvSpPr>
              <a:spLocks/>
            </p:cNvSpPr>
            <p:nvPr/>
          </p:nvSpPr>
          <p:spPr bwMode="auto">
            <a:xfrm>
              <a:off x="2443" y="2913"/>
              <a:ext cx="23" cy="22"/>
            </a:xfrm>
            <a:custGeom>
              <a:avLst/>
              <a:gdLst>
                <a:gd name="T0" fmla="*/ 0 w 23"/>
                <a:gd name="T1" fmla="*/ 8 h 22"/>
                <a:gd name="T2" fmla="*/ 9 w 23"/>
                <a:gd name="T3" fmla="*/ 22 h 22"/>
                <a:gd name="T4" fmla="*/ 23 w 23"/>
                <a:gd name="T5" fmla="*/ 14 h 22"/>
                <a:gd name="T6" fmla="*/ 14 w 23"/>
                <a:gd name="T7" fmla="*/ 0 h 22"/>
                <a:gd name="T8" fmla="*/ 0 w 23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2"/>
                <a:gd name="T17" fmla="*/ 23 w 23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2">
                  <a:moveTo>
                    <a:pt x="0" y="8"/>
                  </a:moveTo>
                  <a:lnTo>
                    <a:pt x="9" y="22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02" name="Freeform 87"/>
            <p:cNvSpPr>
              <a:spLocks/>
            </p:cNvSpPr>
            <p:nvPr/>
          </p:nvSpPr>
          <p:spPr bwMode="auto">
            <a:xfrm>
              <a:off x="2471" y="2893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03" name="Freeform 88"/>
            <p:cNvSpPr>
              <a:spLocks/>
            </p:cNvSpPr>
            <p:nvPr/>
          </p:nvSpPr>
          <p:spPr bwMode="auto">
            <a:xfrm>
              <a:off x="2499" y="2875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15 w 23"/>
                <a:gd name="T5" fmla="*/ 20 h 24"/>
                <a:gd name="T6" fmla="*/ 23 w 23"/>
                <a:gd name="T7" fmla="*/ 14 h 24"/>
                <a:gd name="T8" fmla="*/ 14 w 23"/>
                <a:gd name="T9" fmla="*/ 0 h 24"/>
                <a:gd name="T10" fmla="*/ 5 w 23"/>
                <a:gd name="T11" fmla="*/ 6 h 24"/>
                <a:gd name="T12" fmla="*/ 0 w 23"/>
                <a:gd name="T13" fmla="*/ 1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4"/>
                <a:gd name="T23" fmla="*/ 23 w 23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15" y="20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5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04" name="Freeform 89"/>
            <p:cNvSpPr>
              <a:spLocks/>
            </p:cNvSpPr>
            <p:nvPr/>
          </p:nvSpPr>
          <p:spPr bwMode="auto">
            <a:xfrm>
              <a:off x="2526" y="2857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05" name="Freeform 90"/>
            <p:cNvSpPr>
              <a:spLocks/>
            </p:cNvSpPr>
            <p:nvPr/>
          </p:nvSpPr>
          <p:spPr bwMode="auto">
            <a:xfrm>
              <a:off x="2554" y="2837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06" name="Freeform 91"/>
            <p:cNvSpPr>
              <a:spLocks/>
            </p:cNvSpPr>
            <p:nvPr/>
          </p:nvSpPr>
          <p:spPr bwMode="auto">
            <a:xfrm>
              <a:off x="2582" y="2819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07" name="Freeform 92"/>
            <p:cNvSpPr>
              <a:spLocks/>
            </p:cNvSpPr>
            <p:nvPr/>
          </p:nvSpPr>
          <p:spPr bwMode="auto">
            <a:xfrm>
              <a:off x="2610" y="2801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11 w 24"/>
                <a:gd name="T5" fmla="*/ 22 h 24"/>
                <a:gd name="T6" fmla="*/ 24 w 24"/>
                <a:gd name="T7" fmla="*/ 14 h 24"/>
                <a:gd name="T8" fmla="*/ 14 w 24"/>
                <a:gd name="T9" fmla="*/ 0 h 24"/>
                <a:gd name="T10" fmla="*/ 2 w 24"/>
                <a:gd name="T11" fmla="*/ 8 h 24"/>
                <a:gd name="T12" fmla="*/ 0 w 24"/>
                <a:gd name="T13" fmla="*/ 1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11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2" y="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08" name="Freeform 93"/>
            <p:cNvSpPr>
              <a:spLocks/>
            </p:cNvSpPr>
            <p:nvPr/>
          </p:nvSpPr>
          <p:spPr bwMode="auto">
            <a:xfrm>
              <a:off x="2637" y="2781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09" name="Freeform 94"/>
            <p:cNvSpPr>
              <a:spLocks/>
            </p:cNvSpPr>
            <p:nvPr/>
          </p:nvSpPr>
          <p:spPr bwMode="auto">
            <a:xfrm>
              <a:off x="2665" y="2762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10" name="Freeform 95"/>
            <p:cNvSpPr>
              <a:spLocks/>
            </p:cNvSpPr>
            <p:nvPr/>
          </p:nvSpPr>
          <p:spPr bwMode="auto">
            <a:xfrm>
              <a:off x="2691" y="2742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11" name="Freeform 96"/>
            <p:cNvSpPr>
              <a:spLocks/>
            </p:cNvSpPr>
            <p:nvPr/>
          </p:nvSpPr>
          <p:spPr bwMode="auto">
            <a:xfrm>
              <a:off x="2719" y="2723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12" name="Freeform 97"/>
            <p:cNvSpPr>
              <a:spLocks/>
            </p:cNvSpPr>
            <p:nvPr/>
          </p:nvSpPr>
          <p:spPr bwMode="auto">
            <a:xfrm>
              <a:off x="2747" y="2705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13" name="Freeform 98"/>
            <p:cNvSpPr>
              <a:spLocks/>
            </p:cNvSpPr>
            <p:nvPr/>
          </p:nvSpPr>
          <p:spPr bwMode="auto">
            <a:xfrm>
              <a:off x="2775" y="2685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14" name="Freeform 99"/>
            <p:cNvSpPr>
              <a:spLocks/>
            </p:cNvSpPr>
            <p:nvPr/>
          </p:nvSpPr>
          <p:spPr bwMode="auto">
            <a:xfrm>
              <a:off x="2803" y="2667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15" name="Freeform 100"/>
            <p:cNvSpPr>
              <a:spLocks/>
            </p:cNvSpPr>
            <p:nvPr/>
          </p:nvSpPr>
          <p:spPr bwMode="auto">
            <a:xfrm>
              <a:off x="2831" y="2649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16" name="Freeform 101"/>
            <p:cNvSpPr>
              <a:spLocks/>
            </p:cNvSpPr>
            <p:nvPr/>
          </p:nvSpPr>
          <p:spPr bwMode="auto">
            <a:xfrm>
              <a:off x="2857" y="2629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17" name="Freeform 102"/>
            <p:cNvSpPr>
              <a:spLocks/>
            </p:cNvSpPr>
            <p:nvPr/>
          </p:nvSpPr>
          <p:spPr bwMode="auto">
            <a:xfrm>
              <a:off x="2885" y="2611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18" name="Freeform 103"/>
            <p:cNvSpPr>
              <a:spLocks/>
            </p:cNvSpPr>
            <p:nvPr/>
          </p:nvSpPr>
          <p:spPr bwMode="auto">
            <a:xfrm>
              <a:off x="2913" y="2591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19" name="Freeform 104"/>
            <p:cNvSpPr>
              <a:spLocks/>
            </p:cNvSpPr>
            <p:nvPr/>
          </p:nvSpPr>
          <p:spPr bwMode="auto">
            <a:xfrm>
              <a:off x="2941" y="2573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20" name="Freeform 105"/>
            <p:cNvSpPr>
              <a:spLocks/>
            </p:cNvSpPr>
            <p:nvPr/>
          </p:nvSpPr>
          <p:spPr bwMode="auto">
            <a:xfrm>
              <a:off x="2969" y="2554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21" name="Freeform 106"/>
            <p:cNvSpPr>
              <a:spLocks/>
            </p:cNvSpPr>
            <p:nvPr/>
          </p:nvSpPr>
          <p:spPr bwMode="auto">
            <a:xfrm>
              <a:off x="2997" y="2535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22" name="Freeform 107"/>
            <p:cNvSpPr>
              <a:spLocks/>
            </p:cNvSpPr>
            <p:nvPr/>
          </p:nvSpPr>
          <p:spPr bwMode="auto">
            <a:xfrm>
              <a:off x="3025" y="2517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23" name="Freeform 108"/>
            <p:cNvSpPr>
              <a:spLocks/>
            </p:cNvSpPr>
            <p:nvPr/>
          </p:nvSpPr>
          <p:spPr bwMode="auto">
            <a:xfrm>
              <a:off x="3053" y="2498"/>
              <a:ext cx="24" cy="23"/>
            </a:xfrm>
            <a:custGeom>
              <a:avLst/>
              <a:gdLst>
                <a:gd name="T0" fmla="*/ 0 w 24"/>
                <a:gd name="T1" fmla="*/ 10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1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10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24" name="Freeform 109"/>
            <p:cNvSpPr>
              <a:spLocks/>
            </p:cNvSpPr>
            <p:nvPr/>
          </p:nvSpPr>
          <p:spPr bwMode="auto">
            <a:xfrm>
              <a:off x="3081" y="2480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25" name="Freeform 110"/>
            <p:cNvSpPr>
              <a:spLocks/>
            </p:cNvSpPr>
            <p:nvPr/>
          </p:nvSpPr>
          <p:spPr bwMode="auto">
            <a:xfrm>
              <a:off x="3107" y="2460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26" name="Freeform 111"/>
            <p:cNvSpPr>
              <a:spLocks/>
            </p:cNvSpPr>
            <p:nvPr/>
          </p:nvSpPr>
          <p:spPr bwMode="auto">
            <a:xfrm>
              <a:off x="3135" y="2442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3 w 24"/>
                <a:gd name="T5" fmla="*/ 15 h 22"/>
                <a:gd name="T6" fmla="*/ 24 w 24"/>
                <a:gd name="T7" fmla="*/ 14 h 22"/>
                <a:gd name="T8" fmla="*/ 14 w 24"/>
                <a:gd name="T9" fmla="*/ 0 h 22"/>
                <a:gd name="T10" fmla="*/ 13 w 24"/>
                <a:gd name="T11" fmla="*/ 1 h 22"/>
                <a:gd name="T12" fmla="*/ 0 w 24"/>
                <a:gd name="T13" fmla="*/ 8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2"/>
                <a:gd name="T23" fmla="*/ 24 w 24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3" y="15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13" y="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27" name="Freeform 112"/>
            <p:cNvSpPr>
              <a:spLocks/>
            </p:cNvSpPr>
            <p:nvPr/>
          </p:nvSpPr>
          <p:spPr bwMode="auto">
            <a:xfrm>
              <a:off x="3163" y="2422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28" name="Freeform 113"/>
            <p:cNvSpPr>
              <a:spLocks/>
            </p:cNvSpPr>
            <p:nvPr/>
          </p:nvSpPr>
          <p:spPr bwMode="auto">
            <a:xfrm>
              <a:off x="3191" y="2404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29" name="Freeform 114"/>
            <p:cNvSpPr>
              <a:spLocks/>
            </p:cNvSpPr>
            <p:nvPr/>
          </p:nvSpPr>
          <p:spPr bwMode="auto">
            <a:xfrm>
              <a:off x="3219" y="2386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30" name="Freeform 115"/>
            <p:cNvSpPr>
              <a:spLocks/>
            </p:cNvSpPr>
            <p:nvPr/>
          </p:nvSpPr>
          <p:spPr bwMode="auto">
            <a:xfrm>
              <a:off x="3247" y="2366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17 w 24"/>
                <a:gd name="T5" fmla="*/ 20 h 24"/>
                <a:gd name="T6" fmla="*/ 24 w 24"/>
                <a:gd name="T7" fmla="*/ 14 h 24"/>
                <a:gd name="T8" fmla="*/ 14 w 24"/>
                <a:gd name="T9" fmla="*/ 0 h 24"/>
                <a:gd name="T10" fmla="*/ 7 w 24"/>
                <a:gd name="T11" fmla="*/ 6 h 24"/>
                <a:gd name="T12" fmla="*/ 0 w 24"/>
                <a:gd name="T13" fmla="*/ 1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17" y="20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7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31" name="Freeform 116"/>
            <p:cNvSpPr>
              <a:spLocks/>
            </p:cNvSpPr>
            <p:nvPr/>
          </p:nvSpPr>
          <p:spPr bwMode="auto">
            <a:xfrm>
              <a:off x="3275" y="2348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32" name="Freeform 117"/>
            <p:cNvSpPr>
              <a:spLocks/>
            </p:cNvSpPr>
            <p:nvPr/>
          </p:nvSpPr>
          <p:spPr bwMode="auto">
            <a:xfrm>
              <a:off x="3303" y="2329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33" name="Freeform 118"/>
            <p:cNvSpPr>
              <a:spLocks/>
            </p:cNvSpPr>
            <p:nvPr/>
          </p:nvSpPr>
          <p:spPr bwMode="auto">
            <a:xfrm>
              <a:off x="3331" y="2310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34" name="Freeform 119"/>
            <p:cNvSpPr>
              <a:spLocks/>
            </p:cNvSpPr>
            <p:nvPr/>
          </p:nvSpPr>
          <p:spPr bwMode="auto">
            <a:xfrm>
              <a:off x="3359" y="2292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9 w 23"/>
                <a:gd name="T3" fmla="*/ 23 h 23"/>
                <a:gd name="T4" fmla="*/ 12 w 23"/>
                <a:gd name="T5" fmla="*/ 21 h 23"/>
                <a:gd name="T6" fmla="*/ 23 w 23"/>
                <a:gd name="T7" fmla="*/ 14 h 23"/>
                <a:gd name="T8" fmla="*/ 14 w 23"/>
                <a:gd name="T9" fmla="*/ 0 h 23"/>
                <a:gd name="T10" fmla="*/ 2 w 23"/>
                <a:gd name="T11" fmla="*/ 7 h 23"/>
                <a:gd name="T12" fmla="*/ 0 w 23"/>
                <a:gd name="T13" fmla="*/ 9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3"/>
                <a:gd name="T23" fmla="*/ 23 w 23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3">
                  <a:moveTo>
                    <a:pt x="0" y="9"/>
                  </a:moveTo>
                  <a:lnTo>
                    <a:pt x="9" y="23"/>
                  </a:lnTo>
                  <a:lnTo>
                    <a:pt x="12" y="21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2" y="7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35" name="Freeform 120"/>
            <p:cNvSpPr>
              <a:spLocks/>
            </p:cNvSpPr>
            <p:nvPr/>
          </p:nvSpPr>
          <p:spPr bwMode="auto">
            <a:xfrm>
              <a:off x="3387" y="2273"/>
              <a:ext cx="22" cy="24"/>
            </a:xfrm>
            <a:custGeom>
              <a:avLst/>
              <a:gdLst>
                <a:gd name="T0" fmla="*/ 0 w 22"/>
                <a:gd name="T1" fmla="*/ 10 h 24"/>
                <a:gd name="T2" fmla="*/ 9 w 22"/>
                <a:gd name="T3" fmla="*/ 24 h 24"/>
                <a:gd name="T4" fmla="*/ 22 w 22"/>
                <a:gd name="T5" fmla="*/ 14 h 24"/>
                <a:gd name="T6" fmla="*/ 12 w 22"/>
                <a:gd name="T7" fmla="*/ 0 h 24"/>
                <a:gd name="T8" fmla="*/ 0 w 22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24"/>
                <a:gd name="T17" fmla="*/ 22 w 22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24">
                  <a:moveTo>
                    <a:pt x="0" y="10"/>
                  </a:moveTo>
                  <a:lnTo>
                    <a:pt x="9" y="24"/>
                  </a:lnTo>
                  <a:lnTo>
                    <a:pt x="22" y="14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36" name="Freeform 121"/>
            <p:cNvSpPr>
              <a:spLocks/>
            </p:cNvSpPr>
            <p:nvPr/>
          </p:nvSpPr>
          <p:spPr bwMode="auto">
            <a:xfrm>
              <a:off x="3413" y="2255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37" name="Freeform 122"/>
            <p:cNvSpPr>
              <a:spLocks/>
            </p:cNvSpPr>
            <p:nvPr/>
          </p:nvSpPr>
          <p:spPr bwMode="auto">
            <a:xfrm>
              <a:off x="3441" y="2235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38" name="Freeform 123"/>
            <p:cNvSpPr>
              <a:spLocks/>
            </p:cNvSpPr>
            <p:nvPr/>
          </p:nvSpPr>
          <p:spPr bwMode="auto">
            <a:xfrm>
              <a:off x="3469" y="2217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39" name="Freeform 124"/>
            <p:cNvSpPr>
              <a:spLocks/>
            </p:cNvSpPr>
            <p:nvPr/>
          </p:nvSpPr>
          <p:spPr bwMode="auto">
            <a:xfrm>
              <a:off x="3497" y="2197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40" name="Freeform 125"/>
            <p:cNvSpPr>
              <a:spLocks/>
            </p:cNvSpPr>
            <p:nvPr/>
          </p:nvSpPr>
          <p:spPr bwMode="auto">
            <a:xfrm>
              <a:off x="3525" y="2179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10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10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41" name="Freeform 126"/>
            <p:cNvSpPr>
              <a:spLocks/>
            </p:cNvSpPr>
            <p:nvPr/>
          </p:nvSpPr>
          <p:spPr bwMode="auto">
            <a:xfrm>
              <a:off x="3553" y="2161"/>
              <a:ext cx="23" cy="22"/>
            </a:xfrm>
            <a:custGeom>
              <a:avLst/>
              <a:gdLst>
                <a:gd name="T0" fmla="*/ 0 w 23"/>
                <a:gd name="T1" fmla="*/ 8 h 22"/>
                <a:gd name="T2" fmla="*/ 9 w 23"/>
                <a:gd name="T3" fmla="*/ 22 h 22"/>
                <a:gd name="T4" fmla="*/ 23 w 23"/>
                <a:gd name="T5" fmla="*/ 14 h 22"/>
                <a:gd name="T6" fmla="*/ 14 w 23"/>
                <a:gd name="T7" fmla="*/ 0 h 22"/>
                <a:gd name="T8" fmla="*/ 0 w 23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2"/>
                <a:gd name="T17" fmla="*/ 23 w 23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2">
                  <a:moveTo>
                    <a:pt x="0" y="8"/>
                  </a:moveTo>
                  <a:lnTo>
                    <a:pt x="9" y="22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42" name="Freeform 127"/>
            <p:cNvSpPr>
              <a:spLocks/>
            </p:cNvSpPr>
            <p:nvPr/>
          </p:nvSpPr>
          <p:spPr bwMode="auto">
            <a:xfrm>
              <a:off x="3581" y="2141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43" name="Freeform 128"/>
            <p:cNvSpPr>
              <a:spLocks/>
            </p:cNvSpPr>
            <p:nvPr/>
          </p:nvSpPr>
          <p:spPr bwMode="auto">
            <a:xfrm>
              <a:off x="3609" y="2123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9 w 23"/>
                <a:gd name="T3" fmla="*/ 23 h 23"/>
                <a:gd name="T4" fmla="*/ 23 w 23"/>
                <a:gd name="T5" fmla="*/ 14 h 23"/>
                <a:gd name="T6" fmla="*/ 13 w 23"/>
                <a:gd name="T7" fmla="*/ 0 h 23"/>
                <a:gd name="T8" fmla="*/ 0 w 23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9"/>
                  </a:moveTo>
                  <a:lnTo>
                    <a:pt x="9" y="23"/>
                  </a:lnTo>
                  <a:lnTo>
                    <a:pt x="23" y="14"/>
                  </a:lnTo>
                  <a:lnTo>
                    <a:pt x="13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44" name="Freeform 129"/>
            <p:cNvSpPr>
              <a:spLocks/>
            </p:cNvSpPr>
            <p:nvPr/>
          </p:nvSpPr>
          <p:spPr bwMode="auto">
            <a:xfrm>
              <a:off x="3636" y="2104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10 w 23"/>
                <a:gd name="T3" fmla="*/ 23 h 23"/>
                <a:gd name="T4" fmla="*/ 23 w 23"/>
                <a:gd name="T5" fmla="*/ 14 h 23"/>
                <a:gd name="T6" fmla="*/ 13 w 23"/>
                <a:gd name="T7" fmla="*/ 0 h 23"/>
                <a:gd name="T8" fmla="*/ 0 w 23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9"/>
                  </a:moveTo>
                  <a:lnTo>
                    <a:pt x="10" y="23"/>
                  </a:lnTo>
                  <a:lnTo>
                    <a:pt x="23" y="14"/>
                  </a:lnTo>
                  <a:lnTo>
                    <a:pt x="13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45" name="Freeform 130"/>
            <p:cNvSpPr>
              <a:spLocks/>
            </p:cNvSpPr>
            <p:nvPr/>
          </p:nvSpPr>
          <p:spPr bwMode="auto">
            <a:xfrm>
              <a:off x="3663" y="2086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3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3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46" name="Freeform 131"/>
            <p:cNvSpPr>
              <a:spLocks/>
            </p:cNvSpPr>
            <p:nvPr/>
          </p:nvSpPr>
          <p:spPr bwMode="auto">
            <a:xfrm>
              <a:off x="3691" y="2066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47" name="Freeform 132"/>
            <p:cNvSpPr>
              <a:spLocks/>
            </p:cNvSpPr>
            <p:nvPr/>
          </p:nvSpPr>
          <p:spPr bwMode="auto">
            <a:xfrm>
              <a:off x="3719" y="2048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48" name="Freeform 133"/>
            <p:cNvSpPr>
              <a:spLocks/>
            </p:cNvSpPr>
            <p:nvPr/>
          </p:nvSpPr>
          <p:spPr bwMode="auto">
            <a:xfrm>
              <a:off x="3747" y="2030"/>
              <a:ext cx="23" cy="22"/>
            </a:xfrm>
            <a:custGeom>
              <a:avLst/>
              <a:gdLst>
                <a:gd name="T0" fmla="*/ 0 w 23"/>
                <a:gd name="T1" fmla="*/ 8 h 22"/>
                <a:gd name="T2" fmla="*/ 10 w 23"/>
                <a:gd name="T3" fmla="*/ 22 h 22"/>
                <a:gd name="T4" fmla="*/ 23 w 23"/>
                <a:gd name="T5" fmla="*/ 14 h 22"/>
                <a:gd name="T6" fmla="*/ 14 w 23"/>
                <a:gd name="T7" fmla="*/ 0 h 22"/>
                <a:gd name="T8" fmla="*/ 0 w 23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2"/>
                <a:gd name="T17" fmla="*/ 23 w 23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2">
                  <a:moveTo>
                    <a:pt x="0" y="8"/>
                  </a:moveTo>
                  <a:lnTo>
                    <a:pt x="10" y="22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49" name="Freeform 134"/>
            <p:cNvSpPr>
              <a:spLocks/>
            </p:cNvSpPr>
            <p:nvPr/>
          </p:nvSpPr>
          <p:spPr bwMode="auto">
            <a:xfrm>
              <a:off x="3775" y="2010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50" name="Freeform 135"/>
            <p:cNvSpPr>
              <a:spLocks/>
            </p:cNvSpPr>
            <p:nvPr/>
          </p:nvSpPr>
          <p:spPr bwMode="auto">
            <a:xfrm>
              <a:off x="3803" y="1992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51" name="Freeform 136"/>
            <p:cNvSpPr>
              <a:spLocks/>
            </p:cNvSpPr>
            <p:nvPr/>
          </p:nvSpPr>
          <p:spPr bwMode="auto">
            <a:xfrm>
              <a:off x="3831" y="1972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3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3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52" name="Freeform 137"/>
            <p:cNvSpPr>
              <a:spLocks/>
            </p:cNvSpPr>
            <p:nvPr/>
          </p:nvSpPr>
          <p:spPr bwMode="auto">
            <a:xfrm>
              <a:off x="3858" y="1954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53" name="Freeform 138"/>
            <p:cNvSpPr>
              <a:spLocks/>
            </p:cNvSpPr>
            <p:nvPr/>
          </p:nvSpPr>
          <p:spPr bwMode="auto">
            <a:xfrm>
              <a:off x="3886" y="1936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1 w 24"/>
                <a:gd name="T5" fmla="*/ 15 h 22"/>
                <a:gd name="T6" fmla="*/ 24 w 24"/>
                <a:gd name="T7" fmla="*/ 14 h 22"/>
                <a:gd name="T8" fmla="*/ 14 w 24"/>
                <a:gd name="T9" fmla="*/ 0 h 22"/>
                <a:gd name="T10" fmla="*/ 12 w 24"/>
                <a:gd name="T11" fmla="*/ 1 h 22"/>
                <a:gd name="T12" fmla="*/ 0 w 24"/>
                <a:gd name="T13" fmla="*/ 8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2"/>
                <a:gd name="T23" fmla="*/ 24 w 24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1" y="15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54" name="Freeform 139"/>
            <p:cNvSpPr>
              <a:spLocks/>
            </p:cNvSpPr>
            <p:nvPr/>
          </p:nvSpPr>
          <p:spPr bwMode="auto">
            <a:xfrm>
              <a:off x="3913" y="1916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55" name="Freeform 140"/>
            <p:cNvSpPr>
              <a:spLocks/>
            </p:cNvSpPr>
            <p:nvPr/>
          </p:nvSpPr>
          <p:spPr bwMode="auto">
            <a:xfrm>
              <a:off x="3941" y="1897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56" name="Freeform 141"/>
            <p:cNvSpPr>
              <a:spLocks/>
            </p:cNvSpPr>
            <p:nvPr/>
          </p:nvSpPr>
          <p:spPr bwMode="auto">
            <a:xfrm>
              <a:off x="3969" y="1877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10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10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57" name="Freeform 142"/>
            <p:cNvSpPr>
              <a:spLocks/>
            </p:cNvSpPr>
            <p:nvPr/>
          </p:nvSpPr>
          <p:spPr bwMode="auto">
            <a:xfrm>
              <a:off x="3995" y="1858"/>
              <a:ext cx="24" cy="23"/>
            </a:xfrm>
            <a:custGeom>
              <a:avLst/>
              <a:gdLst>
                <a:gd name="T0" fmla="*/ 0 w 24"/>
                <a:gd name="T1" fmla="*/ 10 h 23"/>
                <a:gd name="T2" fmla="*/ 10 w 24"/>
                <a:gd name="T3" fmla="*/ 23 h 23"/>
                <a:gd name="T4" fmla="*/ 20 w 24"/>
                <a:gd name="T5" fmla="*/ 18 h 23"/>
                <a:gd name="T6" fmla="*/ 24 w 24"/>
                <a:gd name="T7" fmla="*/ 14 h 23"/>
                <a:gd name="T8" fmla="*/ 14 w 24"/>
                <a:gd name="T9" fmla="*/ 0 h 23"/>
                <a:gd name="T10" fmla="*/ 10 w 24"/>
                <a:gd name="T11" fmla="*/ 4 h 23"/>
                <a:gd name="T12" fmla="*/ 0 w 24"/>
                <a:gd name="T13" fmla="*/ 1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3"/>
                <a:gd name="T23" fmla="*/ 24 w 24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3">
                  <a:moveTo>
                    <a:pt x="0" y="10"/>
                  </a:moveTo>
                  <a:lnTo>
                    <a:pt x="10" y="23"/>
                  </a:lnTo>
                  <a:lnTo>
                    <a:pt x="20" y="18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58" name="Freeform 143"/>
            <p:cNvSpPr>
              <a:spLocks/>
            </p:cNvSpPr>
            <p:nvPr/>
          </p:nvSpPr>
          <p:spPr bwMode="auto">
            <a:xfrm>
              <a:off x="4023" y="1840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59" name="Freeform 144"/>
            <p:cNvSpPr>
              <a:spLocks/>
            </p:cNvSpPr>
            <p:nvPr/>
          </p:nvSpPr>
          <p:spPr bwMode="auto">
            <a:xfrm>
              <a:off x="4051" y="1821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60" name="Freeform 145"/>
            <p:cNvSpPr>
              <a:spLocks/>
            </p:cNvSpPr>
            <p:nvPr/>
          </p:nvSpPr>
          <p:spPr bwMode="auto">
            <a:xfrm>
              <a:off x="4079" y="1802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61" name="Freeform 146"/>
            <p:cNvSpPr>
              <a:spLocks/>
            </p:cNvSpPr>
            <p:nvPr/>
          </p:nvSpPr>
          <p:spPr bwMode="auto">
            <a:xfrm>
              <a:off x="4107" y="1784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15 w 24"/>
                <a:gd name="T5" fmla="*/ 19 h 22"/>
                <a:gd name="T6" fmla="*/ 24 w 24"/>
                <a:gd name="T7" fmla="*/ 14 h 22"/>
                <a:gd name="T8" fmla="*/ 14 w 24"/>
                <a:gd name="T9" fmla="*/ 0 h 22"/>
                <a:gd name="T10" fmla="*/ 6 w 24"/>
                <a:gd name="T11" fmla="*/ 5 h 22"/>
                <a:gd name="T12" fmla="*/ 0 w 24"/>
                <a:gd name="T13" fmla="*/ 8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2"/>
                <a:gd name="T23" fmla="*/ 24 w 24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15" y="19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6" y="5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62" name="Freeform 147"/>
            <p:cNvSpPr>
              <a:spLocks/>
            </p:cNvSpPr>
            <p:nvPr/>
          </p:nvSpPr>
          <p:spPr bwMode="auto">
            <a:xfrm>
              <a:off x="4135" y="1764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63" name="Freeform 148"/>
            <p:cNvSpPr>
              <a:spLocks/>
            </p:cNvSpPr>
            <p:nvPr/>
          </p:nvSpPr>
          <p:spPr bwMode="auto">
            <a:xfrm>
              <a:off x="4163" y="1746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64" name="Freeform 149"/>
            <p:cNvSpPr>
              <a:spLocks/>
            </p:cNvSpPr>
            <p:nvPr/>
          </p:nvSpPr>
          <p:spPr bwMode="auto">
            <a:xfrm>
              <a:off x="4191" y="1726"/>
              <a:ext cx="22" cy="24"/>
            </a:xfrm>
            <a:custGeom>
              <a:avLst/>
              <a:gdLst>
                <a:gd name="T0" fmla="*/ 0 w 22"/>
                <a:gd name="T1" fmla="*/ 10 h 24"/>
                <a:gd name="T2" fmla="*/ 10 w 22"/>
                <a:gd name="T3" fmla="*/ 24 h 24"/>
                <a:gd name="T4" fmla="*/ 22 w 22"/>
                <a:gd name="T5" fmla="*/ 14 h 24"/>
                <a:gd name="T6" fmla="*/ 12 w 22"/>
                <a:gd name="T7" fmla="*/ 0 h 24"/>
                <a:gd name="T8" fmla="*/ 0 w 22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24"/>
                <a:gd name="T17" fmla="*/ 22 w 22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24">
                  <a:moveTo>
                    <a:pt x="0" y="10"/>
                  </a:moveTo>
                  <a:lnTo>
                    <a:pt x="10" y="24"/>
                  </a:lnTo>
                  <a:lnTo>
                    <a:pt x="22" y="14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65" name="Freeform 150"/>
            <p:cNvSpPr>
              <a:spLocks/>
            </p:cNvSpPr>
            <p:nvPr/>
          </p:nvSpPr>
          <p:spPr bwMode="auto">
            <a:xfrm>
              <a:off x="4217" y="1708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13 w 24"/>
                <a:gd name="T5" fmla="*/ 23 h 24"/>
                <a:gd name="T6" fmla="*/ 24 w 24"/>
                <a:gd name="T7" fmla="*/ 14 h 24"/>
                <a:gd name="T8" fmla="*/ 14 w 24"/>
                <a:gd name="T9" fmla="*/ 0 h 24"/>
                <a:gd name="T10" fmla="*/ 3 w 24"/>
                <a:gd name="T11" fmla="*/ 9 h 24"/>
                <a:gd name="T12" fmla="*/ 0 w 24"/>
                <a:gd name="T13" fmla="*/ 1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13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3" y="9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66" name="Freeform 151"/>
            <p:cNvSpPr>
              <a:spLocks/>
            </p:cNvSpPr>
            <p:nvPr/>
          </p:nvSpPr>
          <p:spPr bwMode="auto">
            <a:xfrm>
              <a:off x="4245" y="1690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67" name="Freeform 152"/>
            <p:cNvSpPr>
              <a:spLocks/>
            </p:cNvSpPr>
            <p:nvPr/>
          </p:nvSpPr>
          <p:spPr bwMode="auto">
            <a:xfrm>
              <a:off x="4273" y="1670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68" name="Freeform 153"/>
            <p:cNvSpPr>
              <a:spLocks/>
            </p:cNvSpPr>
            <p:nvPr/>
          </p:nvSpPr>
          <p:spPr bwMode="auto">
            <a:xfrm>
              <a:off x="4301" y="1652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69" name="Freeform 154"/>
            <p:cNvSpPr>
              <a:spLocks/>
            </p:cNvSpPr>
            <p:nvPr/>
          </p:nvSpPr>
          <p:spPr bwMode="auto">
            <a:xfrm>
              <a:off x="4329" y="1633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70" name="Freeform 155"/>
            <p:cNvSpPr>
              <a:spLocks/>
            </p:cNvSpPr>
            <p:nvPr/>
          </p:nvSpPr>
          <p:spPr bwMode="auto">
            <a:xfrm>
              <a:off x="4357" y="1615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71" name="Freeform 156"/>
            <p:cNvSpPr>
              <a:spLocks/>
            </p:cNvSpPr>
            <p:nvPr/>
          </p:nvSpPr>
          <p:spPr bwMode="auto">
            <a:xfrm>
              <a:off x="4385" y="1596"/>
              <a:ext cx="24" cy="23"/>
            </a:xfrm>
            <a:custGeom>
              <a:avLst/>
              <a:gdLst>
                <a:gd name="T0" fmla="*/ 0 w 24"/>
                <a:gd name="T1" fmla="*/ 9 h 23"/>
                <a:gd name="T2" fmla="*/ 10 w 24"/>
                <a:gd name="T3" fmla="*/ 23 h 23"/>
                <a:gd name="T4" fmla="*/ 24 w 24"/>
                <a:gd name="T5" fmla="*/ 14 h 23"/>
                <a:gd name="T6" fmla="*/ 14 w 24"/>
                <a:gd name="T7" fmla="*/ 0 h 23"/>
                <a:gd name="T8" fmla="*/ 0 w 24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3"/>
                <a:gd name="T17" fmla="*/ 24 w 24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3">
                  <a:moveTo>
                    <a:pt x="0" y="9"/>
                  </a:moveTo>
                  <a:lnTo>
                    <a:pt x="10" y="23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72" name="Freeform 157"/>
            <p:cNvSpPr>
              <a:spLocks/>
            </p:cNvSpPr>
            <p:nvPr/>
          </p:nvSpPr>
          <p:spPr bwMode="auto">
            <a:xfrm>
              <a:off x="4413" y="1577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10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10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73" name="Freeform 158"/>
            <p:cNvSpPr>
              <a:spLocks/>
            </p:cNvSpPr>
            <p:nvPr/>
          </p:nvSpPr>
          <p:spPr bwMode="auto">
            <a:xfrm>
              <a:off x="4441" y="1559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9 w 23"/>
                <a:gd name="T3" fmla="*/ 23 h 23"/>
                <a:gd name="T4" fmla="*/ 23 w 23"/>
                <a:gd name="T5" fmla="*/ 14 h 23"/>
                <a:gd name="T6" fmla="*/ 14 w 23"/>
                <a:gd name="T7" fmla="*/ 0 h 23"/>
                <a:gd name="T8" fmla="*/ 0 w 23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9"/>
                  </a:moveTo>
                  <a:lnTo>
                    <a:pt x="9" y="23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74" name="Freeform 159"/>
            <p:cNvSpPr>
              <a:spLocks/>
            </p:cNvSpPr>
            <p:nvPr/>
          </p:nvSpPr>
          <p:spPr bwMode="auto">
            <a:xfrm>
              <a:off x="4469" y="1539"/>
              <a:ext cx="23" cy="24"/>
            </a:xfrm>
            <a:custGeom>
              <a:avLst/>
              <a:gdLst>
                <a:gd name="T0" fmla="*/ 0 w 23"/>
                <a:gd name="T1" fmla="*/ 10 h 24"/>
                <a:gd name="T2" fmla="*/ 9 w 23"/>
                <a:gd name="T3" fmla="*/ 24 h 24"/>
                <a:gd name="T4" fmla="*/ 23 w 23"/>
                <a:gd name="T5" fmla="*/ 14 h 24"/>
                <a:gd name="T6" fmla="*/ 14 w 23"/>
                <a:gd name="T7" fmla="*/ 0 h 24"/>
                <a:gd name="T8" fmla="*/ 0 w 23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4"/>
                <a:gd name="T17" fmla="*/ 23 w 2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4">
                  <a:moveTo>
                    <a:pt x="0" y="10"/>
                  </a:moveTo>
                  <a:lnTo>
                    <a:pt x="9" y="24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75" name="Freeform 160"/>
            <p:cNvSpPr>
              <a:spLocks/>
            </p:cNvSpPr>
            <p:nvPr/>
          </p:nvSpPr>
          <p:spPr bwMode="auto">
            <a:xfrm>
              <a:off x="4495" y="1521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76" name="Freeform 161"/>
            <p:cNvSpPr>
              <a:spLocks/>
            </p:cNvSpPr>
            <p:nvPr/>
          </p:nvSpPr>
          <p:spPr bwMode="auto">
            <a:xfrm>
              <a:off x="4523" y="1501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77" name="Freeform 162"/>
            <p:cNvSpPr>
              <a:spLocks/>
            </p:cNvSpPr>
            <p:nvPr/>
          </p:nvSpPr>
          <p:spPr bwMode="auto">
            <a:xfrm>
              <a:off x="4551" y="1483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78" name="Freeform 163"/>
            <p:cNvSpPr>
              <a:spLocks/>
            </p:cNvSpPr>
            <p:nvPr/>
          </p:nvSpPr>
          <p:spPr bwMode="auto">
            <a:xfrm>
              <a:off x="4579" y="1465"/>
              <a:ext cx="24" cy="22"/>
            </a:xfrm>
            <a:custGeom>
              <a:avLst/>
              <a:gdLst>
                <a:gd name="T0" fmla="*/ 0 w 24"/>
                <a:gd name="T1" fmla="*/ 8 h 22"/>
                <a:gd name="T2" fmla="*/ 10 w 24"/>
                <a:gd name="T3" fmla="*/ 22 h 22"/>
                <a:gd name="T4" fmla="*/ 24 w 24"/>
                <a:gd name="T5" fmla="*/ 14 h 22"/>
                <a:gd name="T6" fmla="*/ 14 w 24"/>
                <a:gd name="T7" fmla="*/ 0 h 22"/>
                <a:gd name="T8" fmla="*/ 0 w 24"/>
                <a:gd name="T9" fmla="*/ 8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2"/>
                <a:gd name="T17" fmla="*/ 24 w 2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2">
                  <a:moveTo>
                    <a:pt x="0" y="8"/>
                  </a:moveTo>
                  <a:lnTo>
                    <a:pt x="10" y="22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79" name="Freeform 164"/>
            <p:cNvSpPr>
              <a:spLocks/>
            </p:cNvSpPr>
            <p:nvPr/>
          </p:nvSpPr>
          <p:spPr bwMode="auto">
            <a:xfrm>
              <a:off x="4607" y="1445"/>
              <a:ext cx="24" cy="24"/>
            </a:xfrm>
            <a:custGeom>
              <a:avLst/>
              <a:gdLst>
                <a:gd name="T0" fmla="*/ 0 w 24"/>
                <a:gd name="T1" fmla="*/ 10 h 24"/>
                <a:gd name="T2" fmla="*/ 10 w 24"/>
                <a:gd name="T3" fmla="*/ 24 h 24"/>
                <a:gd name="T4" fmla="*/ 24 w 24"/>
                <a:gd name="T5" fmla="*/ 14 h 24"/>
                <a:gd name="T6" fmla="*/ 14 w 24"/>
                <a:gd name="T7" fmla="*/ 0 h 24"/>
                <a:gd name="T8" fmla="*/ 0 w 24"/>
                <a:gd name="T9" fmla="*/ 1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10"/>
                  </a:moveTo>
                  <a:lnTo>
                    <a:pt x="10" y="24"/>
                  </a:lnTo>
                  <a:lnTo>
                    <a:pt x="24" y="14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680" name="Freeform 165"/>
            <p:cNvSpPr>
              <a:spLocks/>
            </p:cNvSpPr>
            <p:nvPr/>
          </p:nvSpPr>
          <p:spPr bwMode="auto">
            <a:xfrm>
              <a:off x="4635" y="1427"/>
              <a:ext cx="23" cy="23"/>
            </a:xfrm>
            <a:custGeom>
              <a:avLst/>
              <a:gdLst>
                <a:gd name="T0" fmla="*/ 0 w 23"/>
                <a:gd name="T1" fmla="*/ 9 h 23"/>
                <a:gd name="T2" fmla="*/ 10 w 23"/>
                <a:gd name="T3" fmla="*/ 23 h 23"/>
                <a:gd name="T4" fmla="*/ 23 w 23"/>
                <a:gd name="T5" fmla="*/ 14 h 23"/>
                <a:gd name="T6" fmla="*/ 14 w 23"/>
                <a:gd name="T7" fmla="*/ 0 h 23"/>
                <a:gd name="T8" fmla="*/ 0 w 23"/>
                <a:gd name="T9" fmla="*/ 9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9"/>
                  </a:moveTo>
                  <a:lnTo>
                    <a:pt x="10" y="23"/>
                  </a:lnTo>
                  <a:lnTo>
                    <a:pt x="23" y="14"/>
                  </a:lnTo>
                  <a:lnTo>
                    <a:pt x="14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1542" name="Rectangle 166"/>
          <p:cNvSpPr>
            <a:spLocks noChangeArrowheads="1"/>
          </p:cNvSpPr>
          <p:nvPr/>
        </p:nvSpPr>
        <p:spPr bwMode="auto">
          <a:xfrm>
            <a:off x="1635125" y="2039938"/>
            <a:ext cx="1909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43" name="Rectangle 167"/>
          <p:cNvSpPr>
            <a:spLocks noChangeArrowheads="1"/>
          </p:cNvSpPr>
          <p:nvPr/>
        </p:nvSpPr>
        <p:spPr bwMode="auto">
          <a:xfrm>
            <a:off x="1763713" y="2122488"/>
            <a:ext cx="17748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Value of accrued </a:t>
            </a:r>
            <a:endParaRPr lang="en-GB"/>
          </a:p>
        </p:txBody>
      </p:sp>
      <p:sp>
        <p:nvSpPr>
          <p:cNvPr id="21544" name="Rectangle 168"/>
          <p:cNvSpPr>
            <a:spLocks noChangeArrowheads="1"/>
          </p:cNvSpPr>
          <p:nvPr/>
        </p:nvSpPr>
        <p:spPr bwMode="auto">
          <a:xfrm>
            <a:off x="1763713" y="2376488"/>
            <a:ext cx="850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pension</a:t>
            </a:r>
            <a:endParaRPr lang="en-GB"/>
          </a:p>
        </p:txBody>
      </p:sp>
      <p:sp>
        <p:nvSpPr>
          <p:cNvPr id="21545" name="Rectangle 169"/>
          <p:cNvSpPr>
            <a:spLocks noChangeArrowheads="1"/>
          </p:cNvSpPr>
          <p:nvPr/>
        </p:nvSpPr>
        <p:spPr bwMode="auto">
          <a:xfrm>
            <a:off x="3724275" y="3424238"/>
            <a:ext cx="1214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46" name="Rectangle 170"/>
          <p:cNvSpPr>
            <a:spLocks noChangeArrowheads="1"/>
          </p:cNvSpPr>
          <p:nvPr/>
        </p:nvSpPr>
        <p:spPr bwMode="auto">
          <a:xfrm>
            <a:off x="2843213" y="5322888"/>
            <a:ext cx="1177925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47" name="Rectangle 171"/>
          <p:cNvSpPr>
            <a:spLocks noChangeArrowheads="1"/>
          </p:cNvSpPr>
          <p:nvPr/>
        </p:nvSpPr>
        <p:spPr bwMode="auto">
          <a:xfrm>
            <a:off x="2971800" y="5405438"/>
            <a:ext cx="10096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Lump sum</a:t>
            </a:r>
            <a:endParaRPr lang="en-GB"/>
          </a:p>
        </p:txBody>
      </p:sp>
      <p:sp>
        <p:nvSpPr>
          <p:cNvPr id="21548" name="Line 172"/>
          <p:cNvSpPr>
            <a:spLocks noChangeShapeType="1"/>
          </p:cNvSpPr>
          <p:nvPr/>
        </p:nvSpPr>
        <p:spPr bwMode="auto">
          <a:xfrm>
            <a:off x="3386138" y="5667375"/>
            <a:ext cx="122237" cy="327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49" name="Rectangle 173"/>
          <p:cNvSpPr>
            <a:spLocks noChangeArrowheads="1"/>
          </p:cNvSpPr>
          <p:nvPr/>
        </p:nvSpPr>
        <p:spPr bwMode="auto">
          <a:xfrm>
            <a:off x="4554538" y="5497513"/>
            <a:ext cx="18478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50" name="Rectangle 174"/>
          <p:cNvSpPr>
            <a:spLocks noChangeArrowheads="1"/>
          </p:cNvSpPr>
          <p:nvPr/>
        </p:nvSpPr>
        <p:spPr bwMode="auto">
          <a:xfrm>
            <a:off x="4683125" y="5580063"/>
            <a:ext cx="22145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0000"/>
                </a:solidFill>
              </a:rPr>
              <a:t>Deferred pension:</a:t>
            </a:r>
          </a:p>
          <a:p>
            <a:r>
              <a:rPr lang="en-GB" sz="1700">
                <a:solidFill>
                  <a:srgbClr val="000000"/>
                </a:solidFill>
              </a:rPr>
              <a:t>1/50th of current salary</a:t>
            </a:r>
            <a:endParaRPr lang="en-GB"/>
          </a:p>
        </p:txBody>
      </p:sp>
      <p:sp>
        <p:nvSpPr>
          <p:cNvPr id="21551" name="Line 175"/>
          <p:cNvSpPr>
            <a:spLocks noChangeShapeType="1"/>
          </p:cNvSpPr>
          <p:nvPr/>
        </p:nvSpPr>
        <p:spPr bwMode="auto">
          <a:xfrm flipH="1" flipV="1">
            <a:off x="4300538" y="5372100"/>
            <a:ext cx="328612" cy="312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52" name="Text Box 176"/>
          <p:cNvSpPr txBox="1">
            <a:spLocks noChangeArrowheads="1"/>
          </p:cNvSpPr>
          <p:nvPr/>
        </p:nvSpPr>
        <p:spPr bwMode="auto">
          <a:xfrm>
            <a:off x="3189288" y="3159125"/>
            <a:ext cx="22415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700"/>
              <a:t>Staying to retirement:</a:t>
            </a:r>
          </a:p>
          <a:p>
            <a:r>
              <a:rPr lang="en-GB" sz="1700"/>
              <a:t>1/50th of final salary</a:t>
            </a:r>
          </a:p>
        </p:txBody>
      </p:sp>
      <p:pic>
        <p:nvPicPr>
          <p:cNvPr id="177" name="Picture 176" descr="Korea Header new logo"/>
          <p:cNvPicPr/>
          <p:nvPr/>
        </p:nvPicPr>
        <p:blipFill>
          <a:blip r:embed="rId3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Agenda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Institutional arrangements for public-sector workers’ pensions</a:t>
            </a:r>
          </a:p>
          <a:p>
            <a:r>
              <a:rPr lang="en-GB" dirty="0" smtClean="0"/>
              <a:t>Demographic pressures</a:t>
            </a:r>
          </a:p>
          <a:p>
            <a:r>
              <a:rPr lang="en-GB" dirty="0" smtClean="0"/>
              <a:t>Flexibility and portability of civil-service pensions</a:t>
            </a:r>
          </a:p>
        </p:txBody>
      </p:sp>
      <p:pic>
        <p:nvPicPr>
          <p:cNvPr id="4" name="Picture 3" descr="Korea Header new logo"/>
          <p:cNvPicPr/>
          <p:nvPr/>
        </p:nvPicPr>
        <p:blipFill>
          <a:blip r:embed="rId3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Example: Mauritius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548188" y="6489700"/>
            <a:ext cx="417512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48188" y="6505575"/>
            <a:ext cx="4302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age</a:t>
            </a:r>
            <a:endParaRPr lang="en-GB" sz="170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870075" y="6294438"/>
            <a:ext cx="307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870075" y="63119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25</a:t>
            </a:r>
            <a:endParaRPr lang="en-GB" sz="1700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V="1">
            <a:off x="2022475" y="6229350"/>
            <a:ext cx="1588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652713" y="6294438"/>
            <a:ext cx="3063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652713" y="63119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30</a:t>
            </a:r>
            <a:endParaRPr lang="en-GB" sz="1700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V="1">
            <a:off x="2805113" y="6229350"/>
            <a:ext cx="1587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3429000" y="6294438"/>
            <a:ext cx="307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3429000" y="63119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35</a:t>
            </a:r>
            <a:endParaRPr lang="en-GB" sz="1700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V="1">
            <a:off x="3582988" y="6229350"/>
            <a:ext cx="1587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4211638" y="6294438"/>
            <a:ext cx="307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4211638" y="63119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40</a:t>
            </a:r>
            <a:endParaRPr lang="en-GB" sz="1700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V="1">
            <a:off x="4364038" y="6229350"/>
            <a:ext cx="1587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4994275" y="6294438"/>
            <a:ext cx="306388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4994275" y="63119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45</a:t>
            </a:r>
            <a:endParaRPr lang="en-GB" sz="1700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V="1">
            <a:off x="5146675" y="6229350"/>
            <a:ext cx="1588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5775325" y="6294438"/>
            <a:ext cx="307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5775325" y="63119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50</a:t>
            </a:r>
            <a:endParaRPr lang="en-GB" sz="1700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V="1">
            <a:off x="5927725" y="6229350"/>
            <a:ext cx="1588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6557963" y="6294438"/>
            <a:ext cx="3063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6557963" y="63119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55</a:t>
            </a:r>
            <a:endParaRPr lang="en-GB" sz="1700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V="1">
            <a:off x="6710363" y="6229350"/>
            <a:ext cx="1587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7339013" y="6294438"/>
            <a:ext cx="307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7339013" y="63119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60</a:t>
            </a:r>
            <a:endParaRPr lang="en-GB" sz="1700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flipV="1">
            <a:off x="7491413" y="6229350"/>
            <a:ext cx="3175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1514475" y="6002338"/>
            <a:ext cx="1968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1514475" y="6018213"/>
            <a:ext cx="2032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0</a:t>
            </a:r>
            <a:endParaRPr lang="en-GB" sz="1700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H="1">
            <a:off x="1792288" y="6102350"/>
            <a:ext cx="90487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1514475" y="5083175"/>
            <a:ext cx="19685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1514475" y="5099050"/>
            <a:ext cx="2032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2</a:t>
            </a:r>
            <a:endParaRPr lang="en-GB" sz="1700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 flipH="1">
            <a:off x="1792288" y="5180013"/>
            <a:ext cx="90487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1514475" y="4162425"/>
            <a:ext cx="19685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1514475" y="4178300"/>
            <a:ext cx="2032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4</a:t>
            </a:r>
            <a:endParaRPr lang="en-GB" sz="1700"/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 flipH="1">
            <a:off x="1792288" y="4259263"/>
            <a:ext cx="90487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1514475" y="3241675"/>
            <a:ext cx="19685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1514475" y="3257550"/>
            <a:ext cx="2032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6</a:t>
            </a:r>
            <a:endParaRPr lang="en-GB" sz="1700"/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 flipH="1">
            <a:off x="1792288" y="3338513"/>
            <a:ext cx="90487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1514475" y="2320925"/>
            <a:ext cx="19685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70" name="Rectangle 42"/>
          <p:cNvSpPr>
            <a:spLocks noChangeArrowheads="1"/>
          </p:cNvSpPr>
          <p:nvPr/>
        </p:nvSpPr>
        <p:spPr bwMode="auto">
          <a:xfrm>
            <a:off x="1514475" y="2336800"/>
            <a:ext cx="2032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8</a:t>
            </a:r>
            <a:endParaRPr lang="en-GB" sz="1700"/>
          </a:p>
        </p:txBody>
      </p:sp>
      <p:sp>
        <p:nvSpPr>
          <p:cNvPr id="22571" name="Line 43"/>
          <p:cNvSpPr>
            <a:spLocks noChangeShapeType="1"/>
          </p:cNvSpPr>
          <p:nvPr/>
        </p:nvSpPr>
        <p:spPr bwMode="auto">
          <a:xfrm flipH="1">
            <a:off x="1792288" y="2417763"/>
            <a:ext cx="90487" cy="1587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72" name="Line 44"/>
          <p:cNvSpPr>
            <a:spLocks noChangeShapeType="1"/>
          </p:cNvSpPr>
          <p:nvPr/>
        </p:nvSpPr>
        <p:spPr bwMode="auto">
          <a:xfrm flipH="1">
            <a:off x="1882775" y="6229350"/>
            <a:ext cx="5745163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73" name="Line 45"/>
          <p:cNvSpPr>
            <a:spLocks noChangeShapeType="1"/>
          </p:cNvSpPr>
          <p:nvPr/>
        </p:nvSpPr>
        <p:spPr bwMode="auto">
          <a:xfrm flipV="1">
            <a:off x="1882775" y="2287588"/>
            <a:ext cx="1588" cy="3941762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74" name="Freeform 46"/>
          <p:cNvSpPr>
            <a:spLocks/>
          </p:cNvSpPr>
          <p:nvPr/>
        </p:nvSpPr>
        <p:spPr bwMode="auto">
          <a:xfrm>
            <a:off x="2014538" y="2592388"/>
            <a:ext cx="5175250" cy="3517900"/>
          </a:xfrm>
          <a:custGeom>
            <a:avLst/>
            <a:gdLst>
              <a:gd name="T0" fmla="*/ 2147483647 w 3260"/>
              <a:gd name="T1" fmla="*/ 2147483647 h 2216"/>
              <a:gd name="T2" fmla="*/ 2147483647 w 3260"/>
              <a:gd name="T3" fmla="*/ 2147483647 h 2216"/>
              <a:gd name="T4" fmla="*/ 2147483647 w 3260"/>
              <a:gd name="T5" fmla="*/ 2147483647 h 2216"/>
              <a:gd name="T6" fmla="*/ 2147483647 w 3260"/>
              <a:gd name="T7" fmla="*/ 2147483647 h 2216"/>
              <a:gd name="T8" fmla="*/ 2147483647 w 3260"/>
              <a:gd name="T9" fmla="*/ 2147483647 h 2216"/>
              <a:gd name="T10" fmla="*/ 2147483647 w 3260"/>
              <a:gd name="T11" fmla="*/ 2147483647 h 2216"/>
              <a:gd name="T12" fmla="*/ 2147483647 w 3260"/>
              <a:gd name="T13" fmla="*/ 2147483647 h 2216"/>
              <a:gd name="T14" fmla="*/ 2147483647 w 3260"/>
              <a:gd name="T15" fmla="*/ 2147483647 h 2216"/>
              <a:gd name="T16" fmla="*/ 2147483647 w 3260"/>
              <a:gd name="T17" fmla="*/ 2147483647 h 2216"/>
              <a:gd name="T18" fmla="*/ 2147483647 w 3260"/>
              <a:gd name="T19" fmla="*/ 2147483647 h 2216"/>
              <a:gd name="T20" fmla="*/ 2147483647 w 3260"/>
              <a:gd name="T21" fmla="*/ 2147483647 h 2216"/>
              <a:gd name="T22" fmla="*/ 2147483647 w 3260"/>
              <a:gd name="T23" fmla="*/ 2147483647 h 2216"/>
              <a:gd name="T24" fmla="*/ 2147483647 w 3260"/>
              <a:gd name="T25" fmla="*/ 2147483647 h 2216"/>
              <a:gd name="T26" fmla="*/ 2147483647 w 3260"/>
              <a:gd name="T27" fmla="*/ 2147483647 h 2216"/>
              <a:gd name="T28" fmla="*/ 2147483647 w 3260"/>
              <a:gd name="T29" fmla="*/ 2147483647 h 2216"/>
              <a:gd name="T30" fmla="*/ 2147483647 w 3260"/>
              <a:gd name="T31" fmla="*/ 2147483647 h 2216"/>
              <a:gd name="T32" fmla="*/ 2147483647 w 3260"/>
              <a:gd name="T33" fmla="*/ 2147483647 h 2216"/>
              <a:gd name="T34" fmla="*/ 2147483647 w 3260"/>
              <a:gd name="T35" fmla="*/ 2147483647 h 2216"/>
              <a:gd name="T36" fmla="*/ 2147483647 w 3260"/>
              <a:gd name="T37" fmla="*/ 2147483647 h 2216"/>
              <a:gd name="T38" fmla="*/ 2147483647 w 3260"/>
              <a:gd name="T39" fmla="*/ 2147483647 h 2216"/>
              <a:gd name="T40" fmla="*/ 2147483647 w 3260"/>
              <a:gd name="T41" fmla="*/ 2147483647 h 2216"/>
              <a:gd name="T42" fmla="*/ 2147483647 w 3260"/>
              <a:gd name="T43" fmla="*/ 2147483647 h 2216"/>
              <a:gd name="T44" fmla="*/ 2147483647 w 3260"/>
              <a:gd name="T45" fmla="*/ 2147483647 h 2216"/>
              <a:gd name="T46" fmla="*/ 2147483647 w 3260"/>
              <a:gd name="T47" fmla="*/ 2147483647 h 2216"/>
              <a:gd name="T48" fmla="*/ 2147483647 w 3260"/>
              <a:gd name="T49" fmla="*/ 2147483647 h 2216"/>
              <a:gd name="T50" fmla="*/ 2147483647 w 3260"/>
              <a:gd name="T51" fmla="*/ 2147483647 h 2216"/>
              <a:gd name="T52" fmla="*/ 2147483647 w 3260"/>
              <a:gd name="T53" fmla="*/ 2147483647 h 2216"/>
              <a:gd name="T54" fmla="*/ 2147483647 w 3260"/>
              <a:gd name="T55" fmla="*/ 2147483647 h 2216"/>
              <a:gd name="T56" fmla="*/ 2147483647 w 3260"/>
              <a:gd name="T57" fmla="*/ 2147483647 h 2216"/>
              <a:gd name="T58" fmla="*/ 2147483647 w 3260"/>
              <a:gd name="T59" fmla="*/ 2147483647 h 2216"/>
              <a:gd name="T60" fmla="*/ 2147483647 w 3260"/>
              <a:gd name="T61" fmla="*/ 2147483647 h 2216"/>
              <a:gd name="T62" fmla="*/ 2147483647 w 3260"/>
              <a:gd name="T63" fmla="*/ 2147483647 h 2216"/>
              <a:gd name="T64" fmla="*/ 2147483647 w 3260"/>
              <a:gd name="T65" fmla="*/ 2147483647 h 2216"/>
              <a:gd name="T66" fmla="*/ 2147483647 w 3260"/>
              <a:gd name="T67" fmla="*/ 2147483647 h 2216"/>
              <a:gd name="T68" fmla="*/ 2147483647 w 3260"/>
              <a:gd name="T69" fmla="*/ 2147483647 h 2216"/>
              <a:gd name="T70" fmla="*/ 2147483647 w 3260"/>
              <a:gd name="T71" fmla="*/ 2147483647 h 2216"/>
              <a:gd name="T72" fmla="*/ 2147483647 w 3260"/>
              <a:gd name="T73" fmla="*/ 2147483647 h 2216"/>
              <a:gd name="T74" fmla="*/ 2147483647 w 3260"/>
              <a:gd name="T75" fmla="*/ 2147483647 h 2216"/>
              <a:gd name="T76" fmla="*/ 2147483647 w 3260"/>
              <a:gd name="T77" fmla="*/ 2147483647 h 2216"/>
              <a:gd name="T78" fmla="*/ 2147483647 w 3260"/>
              <a:gd name="T79" fmla="*/ 2147483647 h 2216"/>
              <a:gd name="T80" fmla="*/ 2147483647 w 3260"/>
              <a:gd name="T81" fmla="*/ 2147483647 h 2216"/>
              <a:gd name="T82" fmla="*/ 2147483647 w 3260"/>
              <a:gd name="T83" fmla="*/ 2147483647 h 2216"/>
              <a:gd name="T84" fmla="*/ 2147483647 w 3260"/>
              <a:gd name="T85" fmla="*/ 2147483647 h 2216"/>
              <a:gd name="T86" fmla="*/ 2147483647 w 3260"/>
              <a:gd name="T87" fmla="*/ 0 h 2216"/>
              <a:gd name="T88" fmla="*/ 2147483647 w 3260"/>
              <a:gd name="T89" fmla="*/ 2147483647 h 2216"/>
              <a:gd name="T90" fmla="*/ 2147483647 w 3260"/>
              <a:gd name="T91" fmla="*/ 2147483647 h 2216"/>
              <a:gd name="T92" fmla="*/ 2147483647 w 3260"/>
              <a:gd name="T93" fmla="*/ 2147483647 h 2216"/>
              <a:gd name="T94" fmla="*/ 2147483647 w 3260"/>
              <a:gd name="T95" fmla="*/ 2147483647 h 2216"/>
              <a:gd name="T96" fmla="*/ 2147483647 w 3260"/>
              <a:gd name="T97" fmla="*/ 2147483647 h 2216"/>
              <a:gd name="T98" fmla="*/ 2147483647 w 3260"/>
              <a:gd name="T99" fmla="*/ 2147483647 h 2216"/>
              <a:gd name="T100" fmla="*/ 2147483647 w 3260"/>
              <a:gd name="T101" fmla="*/ 2147483647 h 2216"/>
              <a:gd name="T102" fmla="*/ 2147483647 w 3260"/>
              <a:gd name="T103" fmla="*/ 2147483647 h 2216"/>
              <a:gd name="T104" fmla="*/ 2147483647 w 3260"/>
              <a:gd name="T105" fmla="*/ 2147483647 h 221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260"/>
              <a:gd name="T160" fmla="*/ 0 h 2216"/>
              <a:gd name="T161" fmla="*/ 3260 w 3260"/>
              <a:gd name="T162" fmla="*/ 2216 h 221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260" h="2216">
                <a:moveTo>
                  <a:pt x="0" y="2207"/>
                </a:moveTo>
                <a:lnTo>
                  <a:pt x="12" y="2216"/>
                </a:lnTo>
                <a:lnTo>
                  <a:pt x="110" y="2026"/>
                </a:lnTo>
                <a:lnTo>
                  <a:pt x="209" y="1837"/>
                </a:lnTo>
                <a:lnTo>
                  <a:pt x="307" y="1652"/>
                </a:lnTo>
                <a:lnTo>
                  <a:pt x="405" y="1468"/>
                </a:lnTo>
                <a:lnTo>
                  <a:pt x="504" y="1283"/>
                </a:lnTo>
                <a:lnTo>
                  <a:pt x="603" y="1104"/>
                </a:lnTo>
                <a:lnTo>
                  <a:pt x="702" y="925"/>
                </a:lnTo>
                <a:lnTo>
                  <a:pt x="800" y="748"/>
                </a:lnTo>
                <a:lnTo>
                  <a:pt x="895" y="574"/>
                </a:lnTo>
                <a:lnTo>
                  <a:pt x="889" y="569"/>
                </a:lnTo>
                <a:lnTo>
                  <a:pt x="886" y="575"/>
                </a:lnTo>
                <a:lnTo>
                  <a:pt x="889" y="577"/>
                </a:lnTo>
                <a:lnTo>
                  <a:pt x="891" y="575"/>
                </a:lnTo>
                <a:lnTo>
                  <a:pt x="894" y="574"/>
                </a:lnTo>
                <a:lnTo>
                  <a:pt x="884" y="575"/>
                </a:lnTo>
                <a:lnTo>
                  <a:pt x="983" y="691"/>
                </a:lnTo>
                <a:lnTo>
                  <a:pt x="985" y="691"/>
                </a:lnTo>
                <a:lnTo>
                  <a:pt x="988" y="692"/>
                </a:lnTo>
                <a:lnTo>
                  <a:pt x="990" y="691"/>
                </a:lnTo>
                <a:lnTo>
                  <a:pt x="993" y="689"/>
                </a:lnTo>
                <a:lnTo>
                  <a:pt x="994" y="689"/>
                </a:lnTo>
                <a:lnTo>
                  <a:pt x="1093" y="518"/>
                </a:lnTo>
                <a:lnTo>
                  <a:pt x="1086" y="513"/>
                </a:lnTo>
                <a:lnTo>
                  <a:pt x="1093" y="518"/>
                </a:lnTo>
                <a:lnTo>
                  <a:pt x="1192" y="347"/>
                </a:lnTo>
                <a:lnTo>
                  <a:pt x="1290" y="181"/>
                </a:lnTo>
                <a:lnTo>
                  <a:pt x="1389" y="13"/>
                </a:lnTo>
                <a:lnTo>
                  <a:pt x="1383" y="8"/>
                </a:lnTo>
                <a:lnTo>
                  <a:pt x="1378" y="13"/>
                </a:lnTo>
                <a:lnTo>
                  <a:pt x="1380" y="14"/>
                </a:lnTo>
                <a:lnTo>
                  <a:pt x="1383" y="16"/>
                </a:lnTo>
                <a:lnTo>
                  <a:pt x="1385" y="14"/>
                </a:lnTo>
                <a:lnTo>
                  <a:pt x="1388" y="13"/>
                </a:lnTo>
                <a:lnTo>
                  <a:pt x="1376" y="9"/>
                </a:lnTo>
                <a:lnTo>
                  <a:pt x="1474" y="646"/>
                </a:lnTo>
                <a:lnTo>
                  <a:pt x="1475" y="650"/>
                </a:lnTo>
                <a:lnTo>
                  <a:pt x="1478" y="651"/>
                </a:lnTo>
                <a:lnTo>
                  <a:pt x="1480" y="652"/>
                </a:lnTo>
                <a:lnTo>
                  <a:pt x="1483" y="652"/>
                </a:lnTo>
                <a:lnTo>
                  <a:pt x="1582" y="615"/>
                </a:lnTo>
                <a:lnTo>
                  <a:pt x="1579" y="607"/>
                </a:lnTo>
                <a:lnTo>
                  <a:pt x="1582" y="615"/>
                </a:lnTo>
                <a:lnTo>
                  <a:pt x="1680" y="588"/>
                </a:lnTo>
                <a:lnTo>
                  <a:pt x="1678" y="580"/>
                </a:lnTo>
                <a:lnTo>
                  <a:pt x="1679" y="588"/>
                </a:lnTo>
                <a:lnTo>
                  <a:pt x="1778" y="574"/>
                </a:lnTo>
                <a:lnTo>
                  <a:pt x="1776" y="566"/>
                </a:lnTo>
                <a:lnTo>
                  <a:pt x="1776" y="574"/>
                </a:lnTo>
                <a:lnTo>
                  <a:pt x="1875" y="571"/>
                </a:lnTo>
                <a:lnTo>
                  <a:pt x="1875" y="564"/>
                </a:lnTo>
                <a:lnTo>
                  <a:pt x="1875" y="571"/>
                </a:lnTo>
                <a:lnTo>
                  <a:pt x="1973" y="579"/>
                </a:lnTo>
                <a:lnTo>
                  <a:pt x="1973" y="571"/>
                </a:lnTo>
                <a:lnTo>
                  <a:pt x="1971" y="579"/>
                </a:lnTo>
                <a:lnTo>
                  <a:pt x="2070" y="603"/>
                </a:lnTo>
                <a:lnTo>
                  <a:pt x="2071" y="596"/>
                </a:lnTo>
                <a:lnTo>
                  <a:pt x="2069" y="603"/>
                </a:lnTo>
                <a:lnTo>
                  <a:pt x="2168" y="641"/>
                </a:lnTo>
                <a:lnTo>
                  <a:pt x="2170" y="633"/>
                </a:lnTo>
                <a:lnTo>
                  <a:pt x="2166" y="639"/>
                </a:lnTo>
                <a:lnTo>
                  <a:pt x="2265" y="691"/>
                </a:lnTo>
                <a:lnTo>
                  <a:pt x="2269" y="684"/>
                </a:lnTo>
                <a:lnTo>
                  <a:pt x="2265" y="691"/>
                </a:lnTo>
                <a:lnTo>
                  <a:pt x="2364" y="757"/>
                </a:lnTo>
                <a:lnTo>
                  <a:pt x="2461" y="840"/>
                </a:lnTo>
                <a:lnTo>
                  <a:pt x="2465" y="834"/>
                </a:lnTo>
                <a:lnTo>
                  <a:pt x="2461" y="840"/>
                </a:lnTo>
                <a:lnTo>
                  <a:pt x="2560" y="942"/>
                </a:lnTo>
                <a:lnTo>
                  <a:pt x="2564" y="935"/>
                </a:lnTo>
                <a:lnTo>
                  <a:pt x="2559" y="942"/>
                </a:lnTo>
                <a:lnTo>
                  <a:pt x="2658" y="1059"/>
                </a:lnTo>
                <a:lnTo>
                  <a:pt x="2756" y="1196"/>
                </a:lnTo>
                <a:lnTo>
                  <a:pt x="2761" y="1190"/>
                </a:lnTo>
                <a:lnTo>
                  <a:pt x="2756" y="1195"/>
                </a:lnTo>
                <a:lnTo>
                  <a:pt x="2855" y="1355"/>
                </a:lnTo>
                <a:lnTo>
                  <a:pt x="2860" y="1350"/>
                </a:lnTo>
                <a:lnTo>
                  <a:pt x="2855" y="1355"/>
                </a:lnTo>
                <a:lnTo>
                  <a:pt x="2954" y="1534"/>
                </a:lnTo>
                <a:lnTo>
                  <a:pt x="2959" y="1529"/>
                </a:lnTo>
                <a:lnTo>
                  <a:pt x="2953" y="1533"/>
                </a:lnTo>
                <a:lnTo>
                  <a:pt x="3050" y="1735"/>
                </a:lnTo>
                <a:lnTo>
                  <a:pt x="3056" y="1732"/>
                </a:lnTo>
                <a:lnTo>
                  <a:pt x="3050" y="1735"/>
                </a:lnTo>
                <a:lnTo>
                  <a:pt x="3149" y="1961"/>
                </a:lnTo>
                <a:lnTo>
                  <a:pt x="3155" y="1957"/>
                </a:lnTo>
                <a:lnTo>
                  <a:pt x="3149" y="1960"/>
                </a:lnTo>
                <a:lnTo>
                  <a:pt x="3248" y="2213"/>
                </a:lnTo>
                <a:lnTo>
                  <a:pt x="3260" y="2208"/>
                </a:lnTo>
                <a:lnTo>
                  <a:pt x="3162" y="1954"/>
                </a:lnTo>
                <a:lnTo>
                  <a:pt x="3063" y="1729"/>
                </a:lnTo>
                <a:lnTo>
                  <a:pt x="3063" y="1728"/>
                </a:lnTo>
                <a:lnTo>
                  <a:pt x="2965" y="1525"/>
                </a:lnTo>
                <a:lnTo>
                  <a:pt x="2867" y="1346"/>
                </a:lnTo>
                <a:lnTo>
                  <a:pt x="2867" y="1345"/>
                </a:lnTo>
                <a:lnTo>
                  <a:pt x="2768" y="1185"/>
                </a:lnTo>
                <a:lnTo>
                  <a:pt x="2767" y="1185"/>
                </a:lnTo>
                <a:lnTo>
                  <a:pt x="2668" y="1048"/>
                </a:lnTo>
                <a:lnTo>
                  <a:pt x="2569" y="930"/>
                </a:lnTo>
                <a:lnTo>
                  <a:pt x="2470" y="829"/>
                </a:lnTo>
                <a:lnTo>
                  <a:pt x="2470" y="828"/>
                </a:lnTo>
                <a:lnTo>
                  <a:pt x="2373" y="744"/>
                </a:lnTo>
                <a:lnTo>
                  <a:pt x="2274" y="678"/>
                </a:lnTo>
                <a:lnTo>
                  <a:pt x="2273" y="678"/>
                </a:lnTo>
                <a:lnTo>
                  <a:pt x="2174" y="627"/>
                </a:lnTo>
                <a:lnTo>
                  <a:pt x="2173" y="627"/>
                </a:lnTo>
                <a:lnTo>
                  <a:pt x="2074" y="589"/>
                </a:lnTo>
                <a:lnTo>
                  <a:pt x="1975" y="565"/>
                </a:lnTo>
                <a:lnTo>
                  <a:pt x="1974" y="564"/>
                </a:lnTo>
                <a:lnTo>
                  <a:pt x="1877" y="556"/>
                </a:lnTo>
                <a:lnTo>
                  <a:pt x="1875" y="556"/>
                </a:lnTo>
                <a:lnTo>
                  <a:pt x="1776" y="559"/>
                </a:lnTo>
                <a:lnTo>
                  <a:pt x="1775" y="559"/>
                </a:lnTo>
                <a:lnTo>
                  <a:pt x="1676" y="573"/>
                </a:lnTo>
                <a:lnTo>
                  <a:pt x="1676" y="574"/>
                </a:lnTo>
                <a:lnTo>
                  <a:pt x="1578" y="601"/>
                </a:lnTo>
                <a:lnTo>
                  <a:pt x="1576" y="601"/>
                </a:lnTo>
                <a:lnTo>
                  <a:pt x="1478" y="638"/>
                </a:lnTo>
                <a:lnTo>
                  <a:pt x="1485" y="639"/>
                </a:lnTo>
                <a:lnTo>
                  <a:pt x="1483" y="638"/>
                </a:lnTo>
                <a:lnTo>
                  <a:pt x="1480" y="637"/>
                </a:lnTo>
                <a:lnTo>
                  <a:pt x="1480" y="644"/>
                </a:lnTo>
                <a:lnTo>
                  <a:pt x="1488" y="643"/>
                </a:lnTo>
                <a:lnTo>
                  <a:pt x="1390" y="7"/>
                </a:lnTo>
                <a:lnTo>
                  <a:pt x="1388" y="3"/>
                </a:lnTo>
                <a:lnTo>
                  <a:pt x="1385" y="2"/>
                </a:lnTo>
                <a:lnTo>
                  <a:pt x="1383" y="0"/>
                </a:lnTo>
                <a:lnTo>
                  <a:pt x="1380" y="2"/>
                </a:lnTo>
                <a:lnTo>
                  <a:pt x="1378" y="3"/>
                </a:lnTo>
                <a:lnTo>
                  <a:pt x="1279" y="171"/>
                </a:lnTo>
                <a:lnTo>
                  <a:pt x="1180" y="337"/>
                </a:lnTo>
                <a:lnTo>
                  <a:pt x="1081" y="507"/>
                </a:lnTo>
                <a:lnTo>
                  <a:pt x="1081" y="509"/>
                </a:lnTo>
                <a:lnTo>
                  <a:pt x="983" y="680"/>
                </a:lnTo>
                <a:lnTo>
                  <a:pt x="990" y="678"/>
                </a:lnTo>
                <a:lnTo>
                  <a:pt x="988" y="676"/>
                </a:lnTo>
                <a:lnTo>
                  <a:pt x="985" y="678"/>
                </a:lnTo>
                <a:lnTo>
                  <a:pt x="983" y="679"/>
                </a:lnTo>
                <a:lnTo>
                  <a:pt x="988" y="684"/>
                </a:lnTo>
                <a:lnTo>
                  <a:pt x="993" y="679"/>
                </a:lnTo>
                <a:lnTo>
                  <a:pt x="894" y="564"/>
                </a:lnTo>
                <a:lnTo>
                  <a:pt x="891" y="562"/>
                </a:lnTo>
                <a:lnTo>
                  <a:pt x="889" y="561"/>
                </a:lnTo>
                <a:lnTo>
                  <a:pt x="886" y="562"/>
                </a:lnTo>
                <a:lnTo>
                  <a:pt x="884" y="564"/>
                </a:lnTo>
                <a:lnTo>
                  <a:pt x="884" y="565"/>
                </a:lnTo>
                <a:lnTo>
                  <a:pt x="789" y="739"/>
                </a:lnTo>
                <a:lnTo>
                  <a:pt x="690" y="916"/>
                </a:lnTo>
                <a:lnTo>
                  <a:pt x="591" y="1095"/>
                </a:lnTo>
                <a:lnTo>
                  <a:pt x="493" y="1274"/>
                </a:lnTo>
                <a:lnTo>
                  <a:pt x="394" y="1459"/>
                </a:lnTo>
                <a:lnTo>
                  <a:pt x="295" y="1643"/>
                </a:lnTo>
                <a:lnTo>
                  <a:pt x="198" y="1828"/>
                </a:lnTo>
                <a:lnTo>
                  <a:pt x="99" y="2017"/>
                </a:lnTo>
                <a:lnTo>
                  <a:pt x="0" y="2207"/>
                </a:lnTo>
                <a:close/>
              </a:path>
            </a:pathLst>
          </a:custGeom>
          <a:solidFill>
            <a:srgbClr val="000000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75" name="Rectangle 47"/>
          <p:cNvSpPr>
            <a:spLocks noChangeArrowheads="1"/>
          </p:cNvSpPr>
          <p:nvPr/>
        </p:nvSpPr>
        <p:spPr bwMode="auto">
          <a:xfrm>
            <a:off x="1879600" y="2271713"/>
            <a:ext cx="1582738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76" name="Rectangle 48"/>
          <p:cNvSpPr>
            <a:spLocks noChangeArrowheads="1"/>
          </p:cNvSpPr>
          <p:nvPr/>
        </p:nvSpPr>
        <p:spPr bwMode="auto">
          <a:xfrm>
            <a:off x="1998663" y="2347913"/>
            <a:ext cx="14970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Cost of leaving,</a:t>
            </a:r>
            <a:endParaRPr lang="en-GB" sz="1700"/>
          </a:p>
        </p:txBody>
      </p:sp>
      <p:sp>
        <p:nvSpPr>
          <p:cNvPr id="22577" name="Rectangle 49"/>
          <p:cNvSpPr>
            <a:spLocks noChangeArrowheads="1"/>
          </p:cNvSpPr>
          <p:nvPr/>
        </p:nvSpPr>
        <p:spPr bwMode="auto">
          <a:xfrm>
            <a:off x="1998663" y="2581275"/>
            <a:ext cx="12398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proportion of</a:t>
            </a:r>
            <a:endParaRPr lang="en-GB" sz="1700"/>
          </a:p>
        </p:txBody>
      </p:sp>
      <p:sp>
        <p:nvSpPr>
          <p:cNvPr id="22578" name="Rectangle 50"/>
          <p:cNvSpPr>
            <a:spLocks noChangeArrowheads="1"/>
          </p:cNvSpPr>
          <p:nvPr/>
        </p:nvSpPr>
        <p:spPr bwMode="auto">
          <a:xfrm>
            <a:off x="1998663" y="2814638"/>
            <a:ext cx="8715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earnings</a:t>
            </a:r>
            <a:endParaRPr lang="en-GB" sz="1700"/>
          </a:p>
        </p:txBody>
      </p:sp>
      <p:pic>
        <p:nvPicPr>
          <p:cNvPr id="51" name="Picture 50" descr="Korea Header new logo"/>
          <p:cNvPicPr/>
          <p:nvPr/>
        </p:nvPicPr>
        <p:blipFill>
          <a:blip r:embed="rId3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Example: UK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632325" y="6451600"/>
            <a:ext cx="41751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632325" y="6467475"/>
            <a:ext cx="4302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age</a:t>
            </a:r>
            <a:endParaRPr lang="en-GB" sz="170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952625" y="6256338"/>
            <a:ext cx="307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952625" y="62738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25</a:t>
            </a:r>
            <a:endParaRPr lang="en-GB" sz="1700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V="1">
            <a:off x="2105025" y="6191250"/>
            <a:ext cx="3175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735263" y="6256338"/>
            <a:ext cx="307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735263" y="62738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30</a:t>
            </a:r>
            <a:endParaRPr lang="en-GB" sz="1700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V="1">
            <a:off x="2887663" y="6191250"/>
            <a:ext cx="3175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3513138" y="6256338"/>
            <a:ext cx="307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513138" y="62738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35</a:t>
            </a:r>
            <a:endParaRPr lang="en-GB" sz="1700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V="1">
            <a:off x="3667125" y="6191250"/>
            <a:ext cx="1588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295775" y="6256338"/>
            <a:ext cx="307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4295775" y="62738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40</a:t>
            </a:r>
            <a:endParaRPr lang="en-GB" sz="1700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V="1">
            <a:off x="4449763" y="6191250"/>
            <a:ext cx="1587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5078413" y="6256338"/>
            <a:ext cx="307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078413" y="62738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45</a:t>
            </a:r>
            <a:endParaRPr lang="en-GB" sz="1700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V="1">
            <a:off x="5230813" y="6191250"/>
            <a:ext cx="3175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5861050" y="6256338"/>
            <a:ext cx="307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861050" y="62738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50</a:t>
            </a:r>
            <a:endParaRPr lang="en-GB" sz="1700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V="1">
            <a:off x="6013450" y="6191250"/>
            <a:ext cx="3175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6643688" y="6256338"/>
            <a:ext cx="307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6643688" y="62738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55</a:t>
            </a:r>
            <a:endParaRPr lang="en-GB" sz="1700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V="1">
            <a:off x="6796088" y="6191250"/>
            <a:ext cx="3175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7426325" y="6256338"/>
            <a:ext cx="307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7426325" y="62738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60</a:t>
            </a:r>
            <a:endParaRPr lang="en-GB" sz="1700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 flipV="1">
            <a:off x="7578725" y="6191250"/>
            <a:ext cx="1588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1597025" y="5964238"/>
            <a:ext cx="1968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1597025" y="5980113"/>
            <a:ext cx="2032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0</a:t>
            </a:r>
            <a:endParaRPr lang="en-GB" sz="1700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H="1">
            <a:off x="1874838" y="6062663"/>
            <a:ext cx="90487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1541463" y="4802188"/>
            <a:ext cx="252412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1541463" y="4819650"/>
            <a:ext cx="2603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.5</a:t>
            </a:r>
            <a:endParaRPr lang="en-GB" sz="1700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flipH="1">
            <a:off x="1874838" y="4900613"/>
            <a:ext cx="90487" cy="1587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1597025" y="3643313"/>
            <a:ext cx="1968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1597025" y="3659188"/>
            <a:ext cx="2032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1</a:t>
            </a:r>
            <a:endParaRPr lang="en-GB" sz="1700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 flipH="1">
            <a:off x="1874838" y="3740150"/>
            <a:ext cx="90487" cy="3175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1431925" y="2479675"/>
            <a:ext cx="36195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1431925" y="2497138"/>
            <a:ext cx="3746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1.5</a:t>
            </a:r>
            <a:endParaRPr lang="en-GB" sz="1700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 flipH="1">
            <a:off x="1874838" y="2578100"/>
            <a:ext cx="90487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 flipH="1">
            <a:off x="1965325" y="6191250"/>
            <a:ext cx="5749925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 flipV="1">
            <a:off x="1965325" y="2247900"/>
            <a:ext cx="1588" cy="3943350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95" name="Freeform 43"/>
          <p:cNvSpPr>
            <a:spLocks/>
          </p:cNvSpPr>
          <p:nvPr/>
        </p:nvSpPr>
        <p:spPr bwMode="auto">
          <a:xfrm>
            <a:off x="2095500" y="2366963"/>
            <a:ext cx="5494338" cy="3702050"/>
          </a:xfrm>
          <a:custGeom>
            <a:avLst/>
            <a:gdLst>
              <a:gd name="T0" fmla="*/ 2147483647 w 3461"/>
              <a:gd name="T1" fmla="*/ 2147483647 h 2332"/>
              <a:gd name="T2" fmla="*/ 2147483647 w 3461"/>
              <a:gd name="T3" fmla="*/ 2147483647 h 2332"/>
              <a:gd name="T4" fmla="*/ 2147483647 w 3461"/>
              <a:gd name="T5" fmla="*/ 2147483647 h 2332"/>
              <a:gd name="T6" fmla="*/ 2147483647 w 3461"/>
              <a:gd name="T7" fmla="*/ 2147483647 h 2332"/>
              <a:gd name="T8" fmla="*/ 2147483647 w 3461"/>
              <a:gd name="T9" fmla="*/ 2147483647 h 2332"/>
              <a:gd name="T10" fmla="*/ 2147483647 w 3461"/>
              <a:gd name="T11" fmla="*/ 2147483647 h 2332"/>
              <a:gd name="T12" fmla="*/ 2147483647 w 3461"/>
              <a:gd name="T13" fmla="*/ 2147483647 h 2332"/>
              <a:gd name="T14" fmla="*/ 2147483647 w 3461"/>
              <a:gd name="T15" fmla="*/ 2147483647 h 2332"/>
              <a:gd name="T16" fmla="*/ 2147483647 w 3461"/>
              <a:gd name="T17" fmla="*/ 2147483647 h 2332"/>
              <a:gd name="T18" fmla="*/ 2147483647 w 3461"/>
              <a:gd name="T19" fmla="*/ 2147483647 h 2332"/>
              <a:gd name="T20" fmla="*/ 2147483647 w 3461"/>
              <a:gd name="T21" fmla="*/ 2147483647 h 2332"/>
              <a:gd name="T22" fmla="*/ 2147483647 w 3461"/>
              <a:gd name="T23" fmla="*/ 2147483647 h 2332"/>
              <a:gd name="T24" fmla="*/ 2147483647 w 3461"/>
              <a:gd name="T25" fmla="*/ 2147483647 h 2332"/>
              <a:gd name="T26" fmla="*/ 2147483647 w 3461"/>
              <a:gd name="T27" fmla="*/ 2147483647 h 2332"/>
              <a:gd name="T28" fmla="*/ 2147483647 w 3461"/>
              <a:gd name="T29" fmla="*/ 2147483647 h 2332"/>
              <a:gd name="T30" fmla="*/ 2147483647 w 3461"/>
              <a:gd name="T31" fmla="*/ 2147483647 h 2332"/>
              <a:gd name="T32" fmla="*/ 2147483647 w 3461"/>
              <a:gd name="T33" fmla="*/ 2147483647 h 2332"/>
              <a:gd name="T34" fmla="*/ 2147483647 w 3461"/>
              <a:gd name="T35" fmla="*/ 2147483647 h 2332"/>
              <a:gd name="T36" fmla="*/ 2147483647 w 3461"/>
              <a:gd name="T37" fmla="*/ 2147483647 h 2332"/>
              <a:gd name="T38" fmla="*/ 2147483647 w 3461"/>
              <a:gd name="T39" fmla="*/ 2147483647 h 2332"/>
              <a:gd name="T40" fmla="*/ 2147483647 w 3461"/>
              <a:gd name="T41" fmla="*/ 2147483647 h 2332"/>
              <a:gd name="T42" fmla="*/ 2147483647 w 3461"/>
              <a:gd name="T43" fmla="*/ 2147483647 h 2332"/>
              <a:gd name="T44" fmla="*/ 2147483647 w 3461"/>
              <a:gd name="T45" fmla="*/ 2147483647 h 2332"/>
              <a:gd name="T46" fmla="*/ 2147483647 w 3461"/>
              <a:gd name="T47" fmla="*/ 2147483647 h 2332"/>
              <a:gd name="T48" fmla="*/ 2147483647 w 3461"/>
              <a:gd name="T49" fmla="*/ 2147483647 h 2332"/>
              <a:gd name="T50" fmla="*/ 2147483647 w 3461"/>
              <a:gd name="T51" fmla="*/ 2147483647 h 2332"/>
              <a:gd name="T52" fmla="*/ 2147483647 w 3461"/>
              <a:gd name="T53" fmla="*/ 2147483647 h 2332"/>
              <a:gd name="T54" fmla="*/ 2147483647 w 3461"/>
              <a:gd name="T55" fmla="*/ 2147483647 h 2332"/>
              <a:gd name="T56" fmla="*/ 2147483647 w 3461"/>
              <a:gd name="T57" fmla="*/ 2147483647 h 2332"/>
              <a:gd name="T58" fmla="*/ 2147483647 w 3461"/>
              <a:gd name="T59" fmla="*/ 2147483647 h 2332"/>
              <a:gd name="T60" fmla="*/ 2147483647 w 3461"/>
              <a:gd name="T61" fmla="*/ 2147483647 h 2332"/>
              <a:gd name="T62" fmla="*/ 2147483647 w 3461"/>
              <a:gd name="T63" fmla="*/ 2147483647 h 2332"/>
              <a:gd name="T64" fmla="*/ 2147483647 w 3461"/>
              <a:gd name="T65" fmla="*/ 2147483647 h 2332"/>
              <a:gd name="T66" fmla="*/ 2147483647 w 3461"/>
              <a:gd name="T67" fmla="*/ 2147483647 h 2332"/>
              <a:gd name="T68" fmla="*/ 2147483647 w 3461"/>
              <a:gd name="T69" fmla="*/ 2147483647 h 2332"/>
              <a:gd name="T70" fmla="*/ 2147483647 w 3461"/>
              <a:gd name="T71" fmla="*/ 2147483647 h 2332"/>
              <a:gd name="T72" fmla="*/ 2147483647 w 3461"/>
              <a:gd name="T73" fmla="*/ 2147483647 h 2332"/>
              <a:gd name="T74" fmla="*/ 2147483647 w 3461"/>
              <a:gd name="T75" fmla="*/ 2147483647 h 2332"/>
              <a:gd name="T76" fmla="*/ 2147483647 w 3461"/>
              <a:gd name="T77" fmla="*/ 0 h 2332"/>
              <a:gd name="T78" fmla="*/ 2147483647 w 3461"/>
              <a:gd name="T79" fmla="*/ 2147483647 h 2332"/>
              <a:gd name="T80" fmla="*/ 2147483647 w 3461"/>
              <a:gd name="T81" fmla="*/ 2147483647 h 2332"/>
              <a:gd name="T82" fmla="*/ 2147483647 w 3461"/>
              <a:gd name="T83" fmla="*/ 2147483647 h 2332"/>
              <a:gd name="T84" fmla="*/ 2147483647 w 3461"/>
              <a:gd name="T85" fmla="*/ 2147483647 h 2332"/>
              <a:gd name="T86" fmla="*/ 2147483647 w 3461"/>
              <a:gd name="T87" fmla="*/ 2147483647 h 2332"/>
              <a:gd name="T88" fmla="*/ 2147483647 w 3461"/>
              <a:gd name="T89" fmla="*/ 2147483647 h 2332"/>
              <a:gd name="T90" fmla="*/ 2147483647 w 3461"/>
              <a:gd name="T91" fmla="*/ 2147483647 h 2332"/>
              <a:gd name="T92" fmla="*/ 2147483647 w 3461"/>
              <a:gd name="T93" fmla="*/ 2147483647 h 2332"/>
              <a:gd name="T94" fmla="*/ 2147483647 w 3461"/>
              <a:gd name="T95" fmla="*/ 2147483647 h 2332"/>
              <a:gd name="T96" fmla="*/ 2147483647 w 3461"/>
              <a:gd name="T97" fmla="*/ 2147483647 h 233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461"/>
              <a:gd name="T148" fmla="*/ 0 h 2332"/>
              <a:gd name="T149" fmla="*/ 3461 w 3461"/>
              <a:gd name="T150" fmla="*/ 2332 h 233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461" h="2332">
                <a:moveTo>
                  <a:pt x="0" y="2326"/>
                </a:moveTo>
                <a:lnTo>
                  <a:pt x="13" y="2332"/>
                </a:lnTo>
                <a:lnTo>
                  <a:pt x="112" y="2099"/>
                </a:lnTo>
                <a:lnTo>
                  <a:pt x="211" y="1877"/>
                </a:lnTo>
                <a:lnTo>
                  <a:pt x="204" y="1874"/>
                </a:lnTo>
                <a:lnTo>
                  <a:pt x="211" y="1877"/>
                </a:lnTo>
                <a:lnTo>
                  <a:pt x="308" y="1669"/>
                </a:lnTo>
                <a:lnTo>
                  <a:pt x="302" y="1665"/>
                </a:lnTo>
                <a:lnTo>
                  <a:pt x="308" y="1669"/>
                </a:lnTo>
                <a:lnTo>
                  <a:pt x="407" y="1469"/>
                </a:lnTo>
                <a:lnTo>
                  <a:pt x="400" y="1465"/>
                </a:lnTo>
                <a:lnTo>
                  <a:pt x="407" y="1470"/>
                </a:lnTo>
                <a:lnTo>
                  <a:pt x="506" y="1283"/>
                </a:lnTo>
                <a:lnTo>
                  <a:pt x="605" y="1109"/>
                </a:lnTo>
                <a:lnTo>
                  <a:pt x="598" y="1104"/>
                </a:lnTo>
                <a:lnTo>
                  <a:pt x="605" y="1109"/>
                </a:lnTo>
                <a:lnTo>
                  <a:pt x="703" y="946"/>
                </a:lnTo>
                <a:lnTo>
                  <a:pt x="697" y="941"/>
                </a:lnTo>
                <a:lnTo>
                  <a:pt x="702" y="946"/>
                </a:lnTo>
                <a:lnTo>
                  <a:pt x="800" y="796"/>
                </a:lnTo>
                <a:lnTo>
                  <a:pt x="795" y="791"/>
                </a:lnTo>
                <a:lnTo>
                  <a:pt x="800" y="798"/>
                </a:lnTo>
                <a:lnTo>
                  <a:pt x="896" y="658"/>
                </a:lnTo>
                <a:lnTo>
                  <a:pt x="995" y="532"/>
                </a:lnTo>
                <a:lnTo>
                  <a:pt x="1094" y="422"/>
                </a:lnTo>
                <a:lnTo>
                  <a:pt x="1089" y="416"/>
                </a:lnTo>
                <a:lnTo>
                  <a:pt x="1094" y="422"/>
                </a:lnTo>
                <a:lnTo>
                  <a:pt x="1192" y="321"/>
                </a:lnTo>
                <a:lnTo>
                  <a:pt x="1290" y="235"/>
                </a:lnTo>
                <a:lnTo>
                  <a:pt x="1285" y="229"/>
                </a:lnTo>
                <a:lnTo>
                  <a:pt x="1290" y="235"/>
                </a:lnTo>
                <a:lnTo>
                  <a:pt x="1389" y="161"/>
                </a:lnTo>
                <a:lnTo>
                  <a:pt x="1384" y="155"/>
                </a:lnTo>
                <a:lnTo>
                  <a:pt x="1388" y="161"/>
                </a:lnTo>
                <a:lnTo>
                  <a:pt x="1486" y="105"/>
                </a:lnTo>
                <a:lnTo>
                  <a:pt x="1483" y="98"/>
                </a:lnTo>
                <a:lnTo>
                  <a:pt x="1486" y="106"/>
                </a:lnTo>
                <a:lnTo>
                  <a:pt x="1585" y="61"/>
                </a:lnTo>
                <a:lnTo>
                  <a:pt x="1581" y="53"/>
                </a:lnTo>
                <a:lnTo>
                  <a:pt x="1584" y="61"/>
                </a:lnTo>
                <a:lnTo>
                  <a:pt x="1683" y="30"/>
                </a:lnTo>
                <a:lnTo>
                  <a:pt x="1680" y="23"/>
                </a:lnTo>
                <a:lnTo>
                  <a:pt x="1682" y="30"/>
                </a:lnTo>
                <a:lnTo>
                  <a:pt x="1779" y="15"/>
                </a:lnTo>
                <a:lnTo>
                  <a:pt x="1778" y="7"/>
                </a:lnTo>
                <a:lnTo>
                  <a:pt x="1778" y="15"/>
                </a:lnTo>
                <a:lnTo>
                  <a:pt x="1877" y="15"/>
                </a:lnTo>
                <a:lnTo>
                  <a:pt x="1877" y="7"/>
                </a:lnTo>
                <a:lnTo>
                  <a:pt x="1875" y="15"/>
                </a:lnTo>
                <a:lnTo>
                  <a:pt x="1974" y="30"/>
                </a:lnTo>
                <a:lnTo>
                  <a:pt x="1975" y="23"/>
                </a:lnTo>
                <a:lnTo>
                  <a:pt x="1973" y="30"/>
                </a:lnTo>
                <a:lnTo>
                  <a:pt x="2072" y="61"/>
                </a:lnTo>
                <a:lnTo>
                  <a:pt x="2074" y="53"/>
                </a:lnTo>
                <a:lnTo>
                  <a:pt x="2072" y="61"/>
                </a:lnTo>
                <a:lnTo>
                  <a:pt x="2171" y="108"/>
                </a:lnTo>
                <a:lnTo>
                  <a:pt x="2173" y="101"/>
                </a:lnTo>
                <a:lnTo>
                  <a:pt x="2169" y="107"/>
                </a:lnTo>
                <a:lnTo>
                  <a:pt x="2267" y="171"/>
                </a:lnTo>
                <a:lnTo>
                  <a:pt x="2366" y="249"/>
                </a:lnTo>
                <a:lnTo>
                  <a:pt x="2370" y="243"/>
                </a:lnTo>
                <a:lnTo>
                  <a:pt x="2366" y="249"/>
                </a:lnTo>
                <a:lnTo>
                  <a:pt x="2465" y="345"/>
                </a:lnTo>
                <a:lnTo>
                  <a:pt x="2468" y="339"/>
                </a:lnTo>
                <a:lnTo>
                  <a:pt x="2463" y="345"/>
                </a:lnTo>
                <a:lnTo>
                  <a:pt x="2562" y="461"/>
                </a:lnTo>
                <a:lnTo>
                  <a:pt x="2661" y="594"/>
                </a:lnTo>
                <a:lnTo>
                  <a:pt x="2666" y="588"/>
                </a:lnTo>
                <a:lnTo>
                  <a:pt x="2661" y="593"/>
                </a:lnTo>
                <a:lnTo>
                  <a:pt x="2758" y="743"/>
                </a:lnTo>
                <a:lnTo>
                  <a:pt x="2764" y="737"/>
                </a:lnTo>
                <a:lnTo>
                  <a:pt x="2758" y="743"/>
                </a:lnTo>
                <a:lnTo>
                  <a:pt x="2857" y="910"/>
                </a:lnTo>
                <a:lnTo>
                  <a:pt x="2862" y="905"/>
                </a:lnTo>
                <a:lnTo>
                  <a:pt x="2857" y="910"/>
                </a:lnTo>
                <a:lnTo>
                  <a:pt x="2956" y="1096"/>
                </a:lnTo>
                <a:lnTo>
                  <a:pt x="2961" y="1091"/>
                </a:lnTo>
                <a:lnTo>
                  <a:pt x="2955" y="1095"/>
                </a:lnTo>
                <a:lnTo>
                  <a:pt x="3054" y="1302"/>
                </a:lnTo>
                <a:lnTo>
                  <a:pt x="3060" y="1298"/>
                </a:lnTo>
                <a:lnTo>
                  <a:pt x="3054" y="1302"/>
                </a:lnTo>
                <a:lnTo>
                  <a:pt x="3153" y="1528"/>
                </a:lnTo>
                <a:lnTo>
                  <a:pt x="3159" y="1524"/>
                </a:lnTo>
                <a:lnTo>
                  <a:pt x="3153" y="1526"/>
                </a:lnTo>
                <a:lnTo>
                  <a:pt x="3250" y="1775"/>
                </a:lnTo>
                <a:lnTo>
                  <a:pt x="3349" y="2040"/>
                </a:lnTo>
                <a:lnTo>
                  <a:pt x="3448" y="2331"/>
                </a:lnTo>
                <a:lnTo>
                  <a:pt x="3461" y="2326"/>
                </a:lnTo>
                <a:lnTo>
                  <a:pt x="3362" y="2035"/>
                </a:lnTo>
                <a:lnTo>
                  <a:pt x="3263" y="1770"/>
                </a:lnTo>
                <a:lnTo>
                  <a:pt x="3165" y="1521"/>
                </a:lnTo>
                <a:lnTo>
                  <a:pt x="3067" y="1296"/>
                </a:lnTo>
                <a:lnTo>
                  <a:pt x="3067" y="1295"/>
                </a:lnTo>
                <a:lnTo>
                  <a:pt x="2968" y="1087"/>
                </a:lnTo>
                <a:lnTo>
                  <a:pt x="2869" y="901"/>
                </a:lnTo>
                <a:lnTo>
                  <a:pt x="2869" y="900"/>
                </a:lnTo>
                <a:lnTo>
                  <a:pt x="2770" y="732"/>
                </a:lnTo>
                <a:lnTo>
                  <a:pt x="2769" y="732"/>
                </a:lnTo>
                <a:lnTo>
                  <a:pt x="2671" y="582"/>
                </a:lnTo>
                <a:lnTo>
                  <a:pt x="2572" y="449"/>
                </a:lnTo>
                <a:lnTo>
                  <a:pt x="2473" y="334"/>
                </a:lnTo>
                <a:lnTo>
                  <a:pt x="2375" y="238"/>
                </a:lnTo>
                <a:lnTo>
                  <a:pt x="2375" y="237"/>
                </a:lnTo>
                <a:lnTo>
                  <a:pt x="2276" y="158"/>
                </a:lnTo>
                <a:lnTo>
                  <a:pt x="2178" y="94"/>
                </a:lnTo>
                <a:lnTo>
                  <a:pt x="2177" y="94"/>
                </a:lnTo>
                <a:lnTo>
                  <a:pt x="2078" y="47"/>
                </a:lnTo>
                <a:lnTo>
                  <a:pt x="2077" y="47"/>
                </a:lnTo>
                <a:lnTo>
                  <a:pt x="1978" y="16"/>
                </a:lnTo>
                <a:lnTo>
                  <a:pt x="1977" y="15"/>
                </a:lnTo>
                <a:lnTo>
                  <a:pt x="1878" y="0"/>
                </a:lnTo>
                <a:lnTo>
                  <a:pt x="1877" y="0"/>
                </a:lnTo>
                <a:lnTo>
                  <a:pt x="1778" y="0"/>
                </a:lnTo>
                <a:lnTo>
                  <a:pt x="1777" y="0"/>
                </a:lnTo>
                <a:lnTo>
                  <a:pt x="1679" y="15"/>
                </a:lnTo>
                <a:lnTo>
                  <a:pt x="1678" y="16"/>
                </a:lnTo>
                <a:lnTo>
                  <a:pt x="1579" y="47"/>
                </a:lnTo>
                <a:lnTo>
                  <a:pt x="1480" y="92"/>
                </a:lnTo>
                <a:lnTo>
                  <a:pt x="1479" y="92"/>
                </a:lnTo>
                <a:lnTo>
                  <a:pt x="1380" y="148"/>
                </a:lnTo>
                <a:lnTo>
                  <a:pt x="1281" y="222"/>
                </a:lnTo>
                <a:lnTo>
                  <a:pt x="1281" y="224"/>
                </a:lnTo>
                <a:lnTo>
                  <a:pt x="1183" y="310"/>
                </a:lnTo>
                <a:lnTo>
                  <a:pt x="1085" y="411"/>
                </a:lnTo>
                <a:lnTo>
                  <a:pt x="1083" y="411"/>
                </a:lnTo>
                <a:lnTo>
                  <a:pt x="985" y="521"/>
                </a:lnTo>
                <a:lnTo>
                  <a:pt x="886" y="646"/>
                </a:lnTo>
                <a:lnTo>
                  <a:pt x="789" y="786"/>
                </a:lnTo>
                <a:lnTo>
                  <a:pt x="692" y="936"/>
                </a:lnTo>
                <a:lnTo>
                  <a:pt x="593" y="1099"/>
                </a:lnTo>
                <a:lnTo>
                  <a:pt x="593" y="1100"/>
                </a:lnTo>
                <a:lnTo>
                  <a:pt x="494" y="1274"/>
                </a:lnTo>
                <a:lnTo>
                  <a:pt x="395" y="1461"/>
                </a:lnTo>
                <a:lnTo>
                  <a:pt x="297" y="1661"/>
                </a:lnTo>
                <a:lnTo>
                  <a:pt x="295" y="1661"/>
                </a:lnTo>
                <a:lnTo>
                  <a:pt x="198" y="1870"/>
                </a:lnTo>
                <a:lnTo>
                  <a:pt x="198" y="1871"/>
                </a:lnTo>
                <a:lnTo>
                  <a:pt x="99" y="2093"/>
                </a:lnTo>
                <a:lnTo>
                  <a:pt x="0" y="2326"/>
                </a:lnTo>
                <a:close/>
              </a:path>
            </a:pathLst>
          </a:custGeom>
          <a:solidFill>
            <a:srgbClr val="000000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1963738" y="2232025"/>
            <a:ext cx="15827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2081213" y="2308225"/>
            <a:ext cx="14970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Cost of leaving,</a:t>
            </a:r>
            <a:endParaRPr lang="en-GB" sz="1700"/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2081213" y="2541588"/>
            <a:ext cx="124142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proportion of</a:t>
            </a:r>
            <a:endParaRPr lang="en-GB" sz="1700"/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2081213" y="2774950"/>
            <a:ext cx="8715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earnings</a:t>
            </a:r>
            <a:endParaRPr lang="en-GB" sz="1700"/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3149600" y="5176838"/>
            <a:ext cx="3576638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700"/>
              <a:t>Early leaver’s benefit depends on </a:t>
            </a:r>
          </a:p>
          <a:p>
            <a:r>
              <a:rPr lang="en-GB" sz="1700"/>
              <a:t>earnings uprated in line with prices:</a:t>
            </a:r>
          </a:p>
          <a:p>
            <a:r>
              <a:rPr lang="en-GB" sz="1700"/>
              <a:t>‘partial preservation’</a:t>
            </a:r>
          </a:p>
        </p:txBody>
      </p:sp>
      <p:pic>
        <p:nvPicPr>
          <p:cNvPr id="49" name="Picture 48" descr="Korea Header new logo"/>
          <p:cNvPicPr/>
          <p:nvPr/>
        </p:nvPicPr>
        <p:blipFill>
          <a:blip r:embed="rId3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Germany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548188" y="6438900"/>
            <a:ext cx="417512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548188" y="6454775"/>
            <a:ext cx="4302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age</a:t>
            </a:r>
            <a:endParaRPr lang="en-GB" sz="1700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870075" y="6243638"/>
            <a:ext cx="307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870075" y="62611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25</a:t>
            </a:r>
            <a:endParaRPr lang="en-GB" sz="1700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V="1">
            <a:off x="2022475" y="6178550"/>
            <a:ext cx="1588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652713" y="6243638"/>
            <a:ext cx="3063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652713" y="62611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30</a:t>
            </a:r>
            <a:endParaRPr lang="en-GB" sz="1700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V="1">
            <a:off x="2805113" y="6178550"/>
            <a:ext cx="1587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429000" y="6243638"/>
            <a:ext cx="307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429000" y="62611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35</a:t>
            </a:r>
            <a:endParaRPr lang="en-GB" sz="1700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V="1">
            <a:off x="3582988" y="6178550"/>
            <a:ext cx="1587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211638" y="6243638"/>
            <a:ext cx="307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4211638" y="62611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40</a:t>
            </a:r>
            <a:endParaRPr lang="en-GB" sz="1700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V="1">
            <a:off x="4364038" y="6178550"/>
            <a:ext cx="1587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4994275" y="6243638"/>
            <a:ext cx="306388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4994275" y="62611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45</a:t>
            </a:r>
            <a:endParaRPr lang="en-GB" sz="1700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V="1">
            <a:off x="5146675" y="6178550"/>
            <a:ext cx="1588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5775325" y="6243638"/>
            <a:ext cx="307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5775325" y="62611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50</a:t>
            </a:r>
            <a:endParaRPr lang="en-GB" sz="1700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V="1">
            <a:off x="5927725" y="6178550"/>
            <a:ext cx="1588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6557963" y="6243638"/>
            <a:ext cx="3063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6557963" y="62611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55</a:t>
            </a:r>
            <a:endParaRPr lang="en-GB" sz="1700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 flipV="1">
            <a:off x="6710363" y="6178550"/>
            <a:ext cx="1587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7339013" y="6243638"/>
            <a:ext cx="307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7339013" y="6261100"/>
            <a:ext cx="3175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60</a:t>
            </a:r>
            <a:endParaRPr lang="en-GB" sz="1700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 flipV="1">
            <a:off x="7491413" y="6178550"/>
            <a:ext cx="3175" cy="8413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1514475" y="5951538"/>
            <a:ext cx="1968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1514475" y="5967413"/>
            <a:ext cx="2032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0</a:t>
            </a:r>
            <a:endParaRPr lang="en-GB" sz="1700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 flipH="1">
            <a:off x="1792288" y="6051550"/>
            <a:ext cx="90487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1514475" y="4802188"/>
            <a:ext cx="1968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1514475" y="4819650"/>
            <a:ext cx="2032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2</a:t>
            </a:r>
            <a:endParaRPr lang="en-GB" sz="1700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 flipH="1">
            <a:off x="1792288" y="4900613"/>
            <a:ext cx="90487" cy="1587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1514475" y="3652838"/>
            <a:ext cx="1968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1514475" y="3668713"/>
            <a:ext cx="2032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4</a:t>
            </a:r>
            <a:endParaRPr lang="en-GB" sz="1700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 flipH="1">
            <a:off x="1792288" y="3748088"/>
            <a:ext cx="90487" cy="1587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1514475" y="2498725"/>
            <a:ext cx="19685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1514475" y="2516188"/>
            <a:ext cx="2032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6</a:t>
            </a:r>
            <a:endParaRPr lang="en-GB" sz="1700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 flipH="1">
            <a:off x="1792288" y="2597150"/>
            <a:ext cx="90487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 flipH="1">
            <a:off x="1882775" y="6178550"/>
            <a:ext cx="5745163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 flipV="1">
            <a:off x="1882775" y="2236788"/>
            <a:ext cx="1588" cy="3941762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619" name="Freeform 43"/>
          <p:cNvSpPr>
            <a:spLocks/>
          </p:cNvSpPr>
          <p:nvPr/>
        </p:nvSpPr>
        <p:spPr bwMode="auto">
          <a:xfrm>
            <a:off x="2020888" y="2954338"/>
            <a:ext cx="5478462" cy="3108325"/>
          </a:xfrm>
          <a:custGeom>
            <a:avLst/>
            <a:gdLst>
              <a:gd name="T0" fmla="*/ 2147483647 w 3451"/>
              <a:gd name="T1" fmla="*/ 2147483647 h 1958"/>
              <a:gd name="T2" fmla="*/ 2147483647 w 3451"/>
              <a:gd name="T3" fmla="*/ 2147483647 h 1958"/>
              <a:gd name="T4" fmla="*/ 2147483647 w 3451"/>
              <a:gd name="T5" fmla="*/ 2147483647 h 1958"/>
              <a:gd name="T6" fmla="*/ 2147483647 w 3451"/>
              <a:gd name="T7" fmla="*/ 2147483647 h 1958"/>
              <a:gd name="T8" fmla="*/ 2147483647 w 3451"/>
              <a:gd name="T9" fmla="*/ 2147483647 h 1958"/>
              <a:gd name="T10" fmla="*/ 2147483647 w 3451"/>
              <a:gd name="T11" fmla="*/ 2147483647 h 1958"/>
              <a:gd name="T12" fmla="*/ 2147483647 w 3451"/>
              <a:gd name="T13" fmla="*/ 2147483647 h 1958"/>
              <a:gd name="T14" fmla="*/ 2147483647 w 3451"/>
              <a:gd name="T15" fmla="*/ 2147483647 h 1958"/>
              <a:gd name="T16" fmla="*/ 2147483647 w 3451"/>
              <a:gd name="T17" fmla="*/ 2147483647 h 1958"/>
              <a:gd name="T18" fmla="*/ 2147483647 w 3451"/>
              <a:gd name="T19" fmla="*/ 2147483647 h 1958"/>
              <a:gd name="T20" fmla="*/ 2147483647 w 3451"/>
              <a:gd name="T21" fmla="*/ 2147483647 h 1958"/>
              <a:gd name="T22" fmla="*/ 2147483647 w 3451"/>
              <a:gd name="T23" fmla="*/ 2147483647 h 1958"/>
              <a:gd name="T24" fmla="*/ 2147483647 w 3451"/>
              <a:gd name="T25" fmla="*/ 2147483647 h 1958"/>
              <a:gd name="T26" fmla="*/ 2147483647 w 3451"/>
              <a:gd name="T27" fmla="*/ 2147483647 h 1958"/>
              <a:gd name="T28" fmla="*/ 2147483647 w 3451"/>
              <a:gd name="T29" fmla="*/ 2147483647 h 1958"/>
              <a:gd name="T30" fmla="*/ 2147483647 w 3451"/>
              <a:gd name="T31" fmla="*/ 2147483647 h 1958"/>
              <a:gd name="T32" fmla="*/ 2147483647 w 3451"/>
              <a:gd name="T33" fmla="*/ 2147483647 h 1958"/>
              <a:gd name="T34" fmla="*/ 2147483647 w 3451"/>
              <a:gd name="T35" fmla="*/ 2147483647 h 1958"/>
              <a:gd name="T36" fmla="*/ 2147483647 w 3451"/>
              <a:gd name="T37" fmla="*/ 2147483647 h 1958"/>
              <a:gd name="T38" fmla="*/ 2147483647 w 3451"/>
              <a:gd name="T39" fmla="*/ 2147483647 h 1958"/>
              <a:gd name="T40" fmla="*/ 2147483647 w 3451"/>
              <a:gd name="T41" fmla="*/ 2147483647 h 1958"/>
              <a:gd name="T42" fmla="*/ 2147483647 w 3451"/>
              <a:gd name="T43" fmla="*/ 2147483647 h 1958"/>
              <a:gd name="T44" fmla="*/ 2147483647 w 3451"/>
              <a:gd name="T45" fmla="*/ 0 h 1958"/>
              <a:gd name="T46" fmla="*/ 2147483647 w 3451"/>
              <a:gd name="T47" fmla="*/ 2147483647 h 1958"/>
              <a:gd name="T48" fmla="*/ 2147483647 w 3451"/>
              <a:gd name="T49" fmla="*/ 2147483647 h 1958"/>
              <a:gd name="T50" fmla="*/ 2147483647 w 3451"/>
              <a:gd name="T51" fmla="*/ 2147483647 h 1958"/>
              <a:gd name="T52" fmla="*/ 2147483647 w 3451"/>
              <a:gd name="T53" fmla="*/ 2147483647 h 1958"/>
              <a:gd name="T54" fmla="*/ 2147483647 w 3451"/>
              <a:gd name="T55" fmla="*/ 2147483647 h 1958"/>
              <a:gd name="T56" fmla="*/ 2147483647 w 3451"/>
              <a:gd name="T57" fmla="*/ 2147483647 h 1958"/>
              <a:gd name="T58" fmla="*/ 2147483647 w 3451"/>
              <a:gd name="T59" fmla="*/ 2147483647 h 1958"/>
              <a:gd name="T60" fmla="*/ 2147483647 w 3451"/>
              <a:gd name="T61" fmla="*/ 2147483647 h 1958"/>
              <a:gd name="T62" fmla="*/ 2147483647 w 3451"/>
              <a:gd name="T63" fmla="*/ 2147483647 h 1958"/>
              <a:gd name="T64" fmla="*/ 2147483647 w 3451"/>
              <a:gd name="T65" fmla="*/ 2147483647 h 1958"/>
              <a:gd name="T66" fmla="*/ 2147483647 w 3451"/>
              <a:gd name="T67" fmla="*/ 2147483647 h 1958"/>
              <a:gd name="T68" fmla="*/ 2147483647 w 3451"/>
              <a:gd name="T69" fmla="*/ 2147483647 h 1958"/>
              <a:gd name="T70" fmla="*/ 2147483647 w 3451"/>
              <a:gd name="T71" fmla="*/ 2147483647 h 1958"/>
              <a:gd name="T72" fmla="*/ 2147483647 w 3451"/>
              <a:gd name="T73" fmla="*/ 2147483647 h 1958"/>
              <a:gd name="T74" fmla="*/ 2147483647 w 3451"/>
              <a:gd name="T75" fmla="*/ 2147483647 h 1958"/>
              <a:gd name="T76" fmla="*/ 2147483647 w 3451"/>
              <a:gd name="T77" fmla="*/ 2147483647 h 1958"/>
              <a:gd name="T78" fmla="*/ 2147483647 w 3451"/>
              <a:gd name="T79" fmla="*/ 2147483647 h 1958"/>
              <a:gd name="T80" fmla="*/ 2147483647 w 3451"/>
              <a:gd name="T81" fmla="*/ 2147483647 h 1958"/>
              <a:gd name="T82" fmla="*/ 2147483647 w 3451"/>
              <a:gd name="T83" fmla="*/ 2147483647 h 1958"/>
              <a:gd name="T84" fmla="*/ 2147483647 w 3451"/>
              <a:gd name="T85" fmla="*/ 2147483647 h 1958"/>
              <a:gd name="T86" fmla="*/ 2147483647 w 3451"/>
              <a:gd name="T87" fmla="*/ 2147483647 h 1958"/>
              <a:gd name="T88" fmla="*/ 2147483647 w 3451"/>
              <a:gd name="T89" fmla="*/ 2147483647 h 1958"/>
              <a:gd name="T90" fmla="*/ 2147483647 w 3451"/>
              <a:gd name="T91" fmla="*/ 2147483647 h 1958"/>
              <a:gd name="T92" fmla="*/ 0 w 3451"/>
              <a:gd name="T93" fmla="*/ 2147483647 h 195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3451"/>
              <a:gd name="T142" fmla="*/ 0 h 1958"/>
              <a:gd name="T143" fmla="*/ 3451 w 3451"/>
              <a:gd name="T144" fmla="*/ 1958 h 195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3451" h="1958">
                <a:moveTo>
                  <a:pt x="0" y="1944"/>
                </a:moveTo>
                <a:lnTo>
                  <a:pt x="4" y="1958"/>
                </a:lnTo>
                <a:lnTo>
                  <a:pt x="103" y="1929"/>
                </a:lnTo>
                <a:lnTo>
                  <a:pt x="201" y="1899"/>
                </a:lnTo>
                <a:lnTo>
                  <a:pt x="299" y="1870"/>
                </a:lnTo>
                <a:lnTo>
                  <a:pt x="398" y="1838"/>
                </a:lnTo>
                <a:lnTo>
                  <a:pt x="496" y="1803"/>
                </a:lnTo>
                <a:lnTo>
                  <a:pt x="595" y="1769"/>
                </a:lnTo>
                <a:lnTo>
                  <a:pt x="694" y="1734"/>
                </a:lnTo>
                <a:lnTo>
                  <a:pt x="791" y="1697"/>
                </a:lnTo>
                <a:lnTo>
                  <a:pt x="793" y="1697"/>
                </a:lnTo>
                <a:lnTo>
                  <a:pt x="889" y="1659"/>
                </a:lnTo>
                <a:lnTo>
                  <a:pt x="988" y="1619"/>
                </a:lnTo>
                <a:lnTo>
                  <a:pt x="1086" y="1577"/>
                </a:lnTo>
                <a:lnTo>
                  <a:pt x="1185" y="1536"/>
                </a:lnTo>
                <a:lnTo>
                  <a:pt x="1283" y="1491"/>
                </a:lnTo>
                <a:lnTo>
                  <a:pt x="1381" y="1445"/>
                </a:lnTo>
                <a:lnTo>
                  <a:pt x="1480" y="1397"/>
                </a:lnTo>
                <a:lnTo>
                  <a:pt x="1579" y="1349"/>
                </a:lnTo>
                <a:lnTo>
                  <a:pt x="1579" y="1347"/>
                </a:lnTo>
                <a:lnTo>
                  <a:pt x="1678" y="1295"/>
                </a:lnTo>
                <a:lnTo>
                  <a:pt x="1775" y="1241"/>
                </a:lnTo>
                <a:lnTo>
                  <a:pt x="1874" y="1187"/>
                </a:lnTo>
                <a:lnTo>
                  <a:pt x="1973" y="1131"/>
                </a:lnTo>
                <a:lnTo>
                  <a:pt x="2071" y="1072"/>
                </a:lnTo>
                <a:lnTo>
                  <a:pt x="2170" y="1013"/>
                </a:lnTo>
                <a:lnTo>
                  <a:pt x="2171" y="1013"/>
                </a:lnTo>
                <a:lnTo>
                  <a:pt x="2269" y="949"/>
                </a:lnTo>
                <a:lnTo>
                  <a:pt x="2264" y="943"/>
                </a:lnTo>
                <a:lnTo>
                  <a:pt x="2268" y="949"/>
                </a:lnTo>
                <a:lnTo>
                  <a:pt x="2366" y="885"/>
                </a:lnTo>
                <a:lnTo>
                  <a:pt x="2368" y="885"/>
                </a:lnTo>
                <a:lnTo>
                  <a:pt x="2466" y="819"/>
                </a:lnTo>
                <a:lnTo>
                  <a:pt x="2565" y="747"/>
                </a:lnTo>
                <a:lnTo>
                  <a:pt x="2664" y="675"/>
                </a:lnTo>
                <a:lnTo>
                  <a:pt x="2761" y="602"/>
                </a:lnTo>
                <a:lnTo>
                  <a:pt x="2860" y="525"/>
                </a:lnTo>
                <a:lnTo>
                  <a:pt x="2959" y="447"/>
                </a:lnTo>
                <a:lnTo>
                  <a:pt x="3058" y="367"/>
                </a:lnTo>
                <a:lnTo>
                  <a:pt x="3156" y="282"/>
                </a:lnTo>
                <a:lnTo>
                  <a:pt x="3254" y="194"/>
                </a:lnTo>
                <a:lnTo>
                  <a:pt x="3353" y="105"/>
                </a:lnTo>
                <a:lnTo>
                  <a:pt x="3451" y="12"/>
                </a:lnTo>
                <a:lnTo>
                  <a:pt x="3442" y="0"/>
                </a:lnTo>
                <a:lnTo>
                  <a:pt x="3344" y="94"/>
                </a:lnTo>
                <a:lnTo>
                  <a:pt x="3245" y="182"/>
                </a:lnTo>
                <a:lnTo>
                  <a:pt x="3147" y="270"/>
                </a:lnTo>
                <a:lnTo>
                  <a:pt x="3151" y="276"/>
                </a:lnTo>
                <a:lnTo>
                  <a:pt x="3147" y="269"/>
                </a:lnTo>
                <a:lnTo>
                  <a:pt x="3049" y="354"/>
                </a:lnTo>
                <a:lnTo>
                  <a:pt x="2950" y="434"/>
                </a:lnTo>
                <a:lnTo>
                  <a:pt x="2851" y="512"/>
                </a:lnTo>
                <a:lnTo>
                  <a:pt x="2752" y="589"/>
                </a:lnTo>
                <a:lnTo>
                  <a:pt x="2655" y="662"/>
                </a:lnTo>
                <a:lnTo>
                  <a:pt x="2556" y="734"/>
                </a:lnTo>
                <a:lnTo>
                  <a:pt x="2457" y="806"/>
                </a:lnTo>
                <a:lnTo>
                  <a:pt x="2359" y="872"/>
                </a:lnTo>
                <a:lnTo>
                  <a:pt x="2362" y="879"/>
                </a:lnTo>
                <a:lnTo>
                  <a:pt x="2359" y="872"/>
                </a:lnTo>
                <a:lnTo>
                  <a:pt x="2260" y="936"/>
                </a:lnTo>
                <a:lnTo>
                  <a:pt x="2162" y="1000"/>
                </a:lnTo>
                <a:lnTo>
                  <a:pt x="2166" y="1007"/>
                </a:lnTo>
                <a:lnTo>
                  <a:pt x="2162" y="1000"/>
                </a:lnTo>
                <a:lnTo>
                  <a:pt x="2064" y="1059"/>
                </a:lnTo>
                <a:lnTo>
                  <a:pt x="1965" y="1118"/>
                </a:lnTo>
                <a:lnTo>
                  <a:pt x="1866" y="1175"/>
                </a:lnTo>
                <a:lnTo>
                  <a:pt x="1767" y="1228"/>
                </a:lnTo>
                <a:lnTo>
                  <a:pt x="1670" y="1282"/>
                </a:lnTo>
                <a:lnTo>
                  <a:pt x="1571" y="1335"/>
                </a:lnTo>
                <a:lnTo>
                  <a:pt x="1575" y="1341"/>
                </a:lnTo>
                <a:lnTo>
                  <a:pt x="1572" y="1335"/>
                </a:lnTo>
                <a:lnTo>
                  <a:pt x="1474" y="1383"/>
                </a:lnTo>
                <a:lnTo>
                  <a:pt x="1375" y="1431"/>
                </a:lnTo>
                <a:lnTo>
                  <a:pt x="1276" y="1477"/>
                </a:lnTo>
                <a:lnTo>
                  <a:pt x="1179" y="1522"/>
                </a:lnTo>
                <a:lnTo>
                  <a:pt x="1080" y="1563"/>
                </a:lnTo>
                <a:lnTo>
                  <a:pt x="981" y="1605"/>
                </a:lnTo>
                <a:lnTo>
                  <a:pt x="882" y="1644"/>
                </a:lnTo>
                <a:lnTo>
                  <a:pt x="786" y="1683"/>
                </a:lnTo>
                <a:lnTo>
                  <a:pt x="789" y="1689"/>
                </a:lnTo>
                <a:lnTo>
                  <a:pt x="786" y="1683"/>
                </a:lnTo>
                <a:lnTo>
                  <a:pt x="689" y="1720"/>
                </a:lnTo>
                <a:lnTo>
                  <a:pt x="590" y="1755"/>
                </a:lnTo>
                <a:lnTo>
                  <a:pt x="491" y="1789"/>
                </a:lnTo>
                <a:lnTo>
                  <a:pt x="392" y="1824"/>
                </a:lnTo>
                <a:lnTo>
                  <a:pt x="294" y="1856"/>
                </a:lnTo>
                <a:lnTo>
                  <a:pt x="296" y="1862"/>
                </a:lnTo>
                <a:lnTo>
                  <a:pt x="295" y="1856"/>
                </a:lnTo>
                <a:lnTo>
                  <a:pt x="197" y="1885"/>
                </a:lnTo>
                <a:lnTo>
                  <a:pt x="99" y="1915"/>
                </a:lnTo>
                <a:lnTo>
                  <a:pt x="0" y="1944"/>
                </a:lnTo>
                <a:close/>
              </a:path>
            </a:pathLst>
          </a:custGeom>
          <a:solidFill>
            <a:srgbClr val="000000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6783388" y="3990975"/>
            <a:ext cx="2381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6180138" y="4103688"/>
            <a:ext cx="9842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1879600" y="2220913"/>
            <a:ext cx="1582738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1998663" y="2297113"/>
            <a:ext cx="14970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Cost of leaving,</a:t>
            </a:r>
            <a:endParaRPr lang="en-GB" sz="1700"/>
          </a:p>
        </p:txBody>
      </p:sp>
      <p:sp>
        <p:nvSpPr>
          <p:cNvPr id="24624" name="Rectangle 48"/>
          <p:cNvSpPr>
            <a:spLocks noChangeArrowheads="1"/>
          </p:cNvSpPr>
          <p:nvPr/>
        </p:nvSpPr>
        <p:spPr bwMode="auto">
          <a:xfrm>
            <a:off x="1998663" y="2530475"/>
            <a:ext cx="12398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proportion of</a:t>
            </a:r>
            <a:endParaRPr lang="en-GB" sz="1700"/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1998663" y="2763838"/>
            <a:ext cx="8715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</a:rPr>
              <a:t>earnings</a:t>
            </a:r>
            <a:endParaRPr lang="en-GB" sz="1700"/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4768850" y="5151438"/>
            <a:ext cx="4162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700"/>
              <a:t>Early leaver is retrospectively transferred </a:t>
            </a:r>
            <a:br>
              <a:rPr lang="en-GB" sz="1700"/>
            </a:br>
            <a:r>
              <a:rPr lang="en-GB" sz="1700"/>
              <a:t>to national scheme with lower benefits</a:t>
            </a:r>
          </a:p>
        </p:txBody>
      </p:sp>
      <p:pic>
        <p:nvPicPr>
          <p:cNvPr id="51" name="Picture 50" descr="Korea Header new logo"/>
          <p:cNvPicPr/>
          <p:nvPr/>
        </p:nvPicPr>
        <p:blipFill>
          <a:blip r:embed="rId3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91513" cy="1143000"/>
          </a:xfrm>
        </p:spPr>
        <p:txBody>
          <a:bodyPr/>
          <a:lstStyle/>
          <a:p>
            <a:r>
              <a:rPr lang="en-GB" sz="3200" dirty="0" smtClean="0"/>
              <a:t>Conclusions: </a:t>
            </a:r>
            <a:br>
              <a:rPr lang="en-GB" sz="3200" dirty="0" smtClean="0"/>
            </a:br>
            <a:r>
              <a:rPr lang="en-GB" sz="3200" dirty="0" smtClean="0"/>
              <a:t>reforms to improve portability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4050"/>
            <a:ext cx="8178800" cy="4171950"/>
          </a:xfrm>
        </p:spPr>
        <p:txBody>
          <a:bodyPr/>
          <a:lstStyle/>
          <a:p>
            <a:r>
              <a:rPr lang="en-GB" sz="2400" dirty="0" smtClean="0"/>
              <a:t>Shorten vesting periods</a:t>
            </a:r>
          </a:p>
          <a:p>
            <a:r>
              <a:rPr lang="en-GB" sz="2400" dirty="0" smtClean="0"/>
              <a:t>Preserve pension rights of early leavers</a:t>
            </a:r>
          </a:p>
          <a:p>
            <a:r>
              <a:rPr lang="en-GB" sz="2400" dirty="0" smtClean="0"/>
              <a:t>Extend averaging period for ‘final salary’</a:t>
            </a:r>
          </a:p>
          <a:p>
            <a:pPr lvl="1"/>
            <a:r>
              <a:rPr lang="en-GB" sz="2000" dirty="0" smtClean="0"/>
              <a:t>career average uprating eliminates the mobility problem</a:t>
            </a:r>
          </a:p>
          <a:p>
            <a:pPr lvl="1"/>
            <a:r>
              <a:rPr lang="en-GB" sz="2000" dirty="0" smtClean="0"/>
              <a:t>also deals with problems of incentives for abuse</a:t>
            </a:r>
          </a:p>
          <a:p>
            <a:pPr lvl="1"/>
            <a:r>
              <a:rPr lang="en-GB" sz="2000" dirty="0" smtClean="0"/>
              <a:t>but requires improvements in record-keeping</a:t>
            </a:r>
          </a:p>
          <a:p>
            <a:r>
              <a:rPr lang="en-GB" sz="2400" dirty="0" smtClean="0"/>
              <a:t>Introduce a defined contribution scheme</a:t>
            </a:r>
          </a:p>
          <a:p>
            <a:pPr lvl="1"/>
            <a:r>
              <a:rPr lang="en-GB" sz="2000" dirty="0" smtClean="0"/>
              <a:t>fully portable</a:t>
            </a:r>
          </a:p>
          <a:p>
            <a:pPr lvl="1"/>
            <a:r>
              <a:rPr lang="en-GB" sz="2000" dirty="0" smtClean="0"/>
              <a:t>examples include Australia, UK, US</a:t>
            </a:r>
          </a:p>
          <a:p>
            <a:r>
              <a:rPr lang="en-GB" sz="2400" dirty="0" smtClean="0"/>
              <a:t>Merge schemes for different public-sector workers</a:t>
            </a:r>
          </a:p>
          <a:p>
            <a:r>
              <a:rPr lang="en-GB" sz="2400" dirty="0" smtClean="0"/>
              <a:t>Move to a single national scheme</a:t>
            </a:r>
          </a:p>
          <a:p>
            <a:pPr lvl="1"/>
            <a:r>
              <a:rPr lang="en-GB" sz="2000" dirty="0" smtClean="0"/>
              <a:t>equity as well as efficiency</a:t>
            </a:r>
            <a:endParaRPr lang="en-GB" dirty="0" smtClean="0"/>
          </a:p>
        </p:txBody>
      </p:sp>
      <p:pic>
        <p:nvPicPr>
          <p:cNvPr id="4" name="Picture 3" descr="Korea Header new logo"/>
          <p:cNvPicPr/>
          <p:nvPr/>
        </p:nvPicPr>
        <p:blipFill>
          <a:blip r:embed="rId3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Conclusions: </a:t>
            </a:r>
            <a:br>
              <a:rPr lang="en-GB" sz="3200" dirty="0" smtClean="0"/>
            </a:br>
            <a:r>
              <a:rPr lang="en-GB" sz="3200" dirty="0" smtClean="0"/>
              <a:t>reforms to improve finances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9240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pitchFamily="2" charset="2"/>
              <a:buChar char="o"/>
              <a:tabLst/>
              <a:defRPr/>
            </a:pPr>
            <a:r>
              <a:rPr kumimoji="1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Introduce</a:t>
            </a:r>
            <a:r>
              <a:rPr kumimoji="1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increase employee contributions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pitchFamily="2" charset="2"/>
              <a:buChar char="o"/>
              <a:tabLst/>
              <a:defRPr/>
            </a:pPr>
            <a:r>
              <a:rPr kumimoji="1" lang="en-GB" sz="2400" kern="0" baseline="0" dirty="0" smtClean="0">
                <a:latin typeface="+mn-lt"/>
              </a:rPr>
              <a:t>Increase</a:t>
            </a:r>
            <a:r>
              <a:rPr kumimoji="1" lang="en-GB" sz="2400" kern="0" dirty="0" smtClean="0">
                <a:latin typeface="+mn-lt"/>
              </a:rPr>
              <a:t> pension age: but take care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pitchFamily="2" charset="2"/>
              <a:buChar char="o"/>
              <a:tabLst/>
              <a:defRPr/>
            </a:pPr>
            <a:r>
              <a:rPr kumimoji="1" lang="en-GB" sz="2400" kern="0" dirty="0" smtClean="0">
                <a:latin typeface="+mn-lt"/>
              </a:rPr>
              <a:t>Change incentives for early/late retirement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pitchFamily="2" charset="2"/>
              <a:buChar char="o"/>
              <a:tabLst/>
              <a:defRPr/>
            </a:pPr>
            <a:r>
              <a:rPr kumimoji="1" lang="en-GB" sz="2400" kern="0" dirty="0" smtClean="0">
                <a:latin typeface="+mn-lt"/>
              </a:rPr>
              <a:t>Change indexation procedures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pitchFamily="2" charset="2"/>
              <a:buChar char="o"/>
              <a:tabLst/>
              <a:defRPr/>
            </a:pPr>
            <a:r>
              <a:rPr kumimoji="1" lang="en-GB" sz="2400" kern="0" dirty="0" smtClean="0">
                <a:latin typeface="+mn-lt"/>
              </a:rPr>
              <a:t>Move to more targeted provision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pitchFamily="2" charset="2"/>
              <a:buChar char="o"/>
              <a:tabLst/>
              <a:defRPr/>
            </a:pPr>
            <a:r>
              <a:rPr kumimoji="1" lang="en-GB" sz="2400" kern="0" dirty="0" smtClean="0">
                <a:latin typeface="+mn-lt"/>
              </a:rPr>
              <a:t>Link benefits to life expectancy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Monotype Sorts" pitchFamily="2" charset="2"/>
              <a:buChar char="o"/>
              <a:tabLst/>
              <a:defRPr/>
            </a:pPr>
            <a:endParaRPr kumimoji="1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Korea Header new logo"/>
          <p:cNvPicPr/>
          <p:nvPr/>
        </p:nvPicPr>
        <p:blipFill>
          <a:blip r:embed="rId3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Origins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smtClean="0"/>
              <a:t>Civil-service pension schemes usually set up before national programmes</a:t>
            </a:r>
          </a:p>
          <a:p>
            <a:pPr lvl="1"/>
            <a:r>
              <a:rPr lang="en-GB" sz="2000" smtClean="0"/>
              <a:t>independence of civil servants</a:t>
            </a:r>
          </a:p>
          <a:p>
            <a:pPr lvl="1"/>
            <a:r>
              <a:rPr lang="en-GB" sz="2000" smtClean="0"/>
              <a:t>make working for the public sector attractive</a:t>
            </a:r>
          </a:p>
          <a:p>
            <a:pPr lvl="1"/>
            <a:r>
              <a:rPr lang="en-GB" sz="2000" smtClean="0"/>
              <a:t>shift the cost of remunerating civil servants into the future</a:t>
            </a:r>
          </a:p>
          <a:p>
            <a:r>
              <a:rPr lang="en-GB" sz="2400" smtClean="0"/>
              <a:t>Separate schemes then often persisted after national schemes established: ‘dualism’</a:t>
            </a:r>
          </a:p>
        </p:txBody>
      </p:sp>
      <p:pic>
        <p:nvPicPr>
          <p:cNvPr id="4" name="Picture 3" descr="Korea Header new logo"/>
          <p:cNvPicPr/>
          <p:nvPr/>
        </p:nvPicPr>
        <p:blipFill>
          <a:blip r:embed="rId3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Institutional arrangements around the world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0" y="1538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7172" name="AutoShape 6"/>
          <p:cNvSpPr>
            <a:spLocks noChangeAspect="1" noChangeArrowheads="1" noTextEdit="1"/>
          </p:cNvSpPr>
          <p:nvPr/>
        </p:nvSpPr>
        <p:spPr bwMode="auto">
          <a:xfrm>
            <a:off x="766763" y="1519238"/>
            <a:ext cx="7740650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2108200" y="5286375"/>
            <a:ext cx="2281238" cy="2841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2108200" y="4573588"/>
            <a:ext cx="2667000" cy="2873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5" name="Rectangle 10"/>
          <p:cNvSpPr>
            <a:spLocks noChangeArrowheads="1"/>
          </p:cNvSpPr>
          <p:nvPr/>
        </p:nvSpPr>
        <p:spPr bwMode="auto">
          <a:xfrm>
            <a:off x="2108200" y="3863975"/>
            <a:ext cx="3079750" cy="2841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6" name="Rectangle 11"/>
          <p:cNvSpPr>
            <a:spLocks noChangeArrowheads="1"/>
          </p:cNvSpPr>
          <p:nvPr/>
        </p:nvSpPr>
        <p:spPr bwMode="auto">
          <a:xfrm>
            <a:off x="2108200" y="3151188"/>
            <a:ext cx="3133725" cy="2873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7" name="Rectangle 12"/>
          <p:cNvSpPr>
            <a:spLocks noChangeArrowheads="1"/>
          </p:cNvSpPr>
          <p:nvPr/>
        </p:nvSpPr>
        <p:spPr bwMode="auto">
          <a:xfrm>
            <a:off x="2108200" y="2441575"/>
            <a:ext cx="4208463" cy="2841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8" name="Rectangle 13"/>
          <p:cNvSpPr>
            <a:spLocks noChangeArrowheads="1"/>
          </p:cNvSpPr>
          <p:nvPr/>
        </p:nvSpPr>
        <p:spPr bwMode="auto">
          <a:xfrm>
            <a:off x="2108200" y="1731963"/>
            <a:ext cx="5129213" cy="2873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9" name="Rectangle 14"/>
          <p:cNvSpPr>
            <a:spLocks noChangeArrowheads="1"/>
          </p:cNvSpPr>
          <p:nvPr/>
        </p:nvSpPr>
        <p:spPr bwMode="auto">
          <a:xfrm>
            <a:off x="2108200" y="5995988"/>
            <a:ext cx="5129213" cy="287337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0" name="Rectangle 15"/>
          <p:cNvSpPr>
            <a:spLocks noChangeArrowheads="1"/>
          </p:cNvSpPr>
          <p:nvPr/>
        </p:nvSpPr>
        <p:spPr bwMode="auto">
          <a:xfrm>
            <a:off x="4389438" y="5286375"/>
            <a:ext cx="2847975" cy="28416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1" name="Rectangle 16"/>
          <p:cNvSpPr>
            <a:spLocks noChangeArrowheads="1"/>
          </p:cNvSpPr>
          <p:nvPr/>
        </p:nvSpPr>
        <p:spPr bwMode="auto">
          <a:xfrm>
            <a:off x="4775200" y="4573588"/>
            <a:ext cx="2462213" cy="287337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2" name="Rectangle 17"/>
          <p:cNvSpPr>
            <a:spLocks noChangeArrowheads="1"/>
          </p:cNvSpPr>
          <p:nvPr/>
        </p:nvSpPr>
        <p:spPr bwMode="auto">
          <a:xfrm>
            <a:off x="5187950" y="3863975"/>
            <a:ext cx="2049463" cy="28416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3" name="Rectangle 18"/>
          <p:cNvSpPr>
            <a:spLocks noChangeArrowheads="1"/>
          </p:cNvSpPr>
          <p:nvPr/>
        </p:nvSpPr>
        <p:spPr bwMode="auto">
          <a:xfrm>
            <a:off x="5241925" y="3151188"/>
            <a:ext cx="1995488" cy="287337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4" name="Rectangle 19"/>
          <p:cNvSpPr>
            <a:spLocks noChangeArrowheads="1"/>
          </p:cNvSpPr>
          <p:nvPr/>
        </p:nvSpPr>
        <p:spPr bwMode="auto">
          <a:xfrm>
            <a:off x="6316663" y="2441575"/>
            <a:ext cx="920750" cy="284163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5" name="Line 20"/>
          <p:cNvSpPr>
            <a:spLocks noChangeShapeType="1"/>
          </p:cNvSpPr>
          <p:nvPr/>
        </p:nvSpPr>
        <p:spPr bwMode="auto">
          <a:xfrm>
            <a:off x="2108200" y="6496050"/>
            <a:ext cx="5129213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86" name="Line 21"/>
          <p:cNvSpPr>
            <a:spLocks noChangeShapeType="1"/>
          </p:cNvSpPr>
          <p:nvPr/>
        </p:nvSpPr>
        <p:spPr bwMode="auto">
          <a:xfrm flipV="1">
            <a:off x="2108200" y="6496050"/>
            <a:ext cx="3175" cy="52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87" name="Line 22"/>
          <p:cNvSpPr>
            <a:spLocks noChangeShapeType="1"/>
          </p:cNvSpPr>
          <p:nvPr/>
        </p:nvSpPr>
        <p:spPr bwMode="auto">
          <a:xfrm flipV="1">
            <a:off x="3392488" y="6496050"/>
            <a:ext cx="3175" cy="52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88" name="Line 23"/>
          <p:cNvSpPr>
            <a:spLocks noChangeShapeType="1"/>
          </p:cNvSpPr>
          <p:nvPr/>
        </p:nvSpPr>
        <p:spPr bwMode="auto">
          <a:xfrm flipV="1">
            <a:off x="4673600" y="6496050"/>
            <a:ext cx="3175" cy="52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89" name="Line 24"/>
          <p:cNvSpPr>
            <a:spLocks noChangeShapeType="1"/>
          </p:cNvSpPr>
          <p:nvPr/>
        </p:nvSpPr>
        <p:spPr bwMode="auto">
          <a:xfrm flipV="1">
            <a:off x="5957888" y="6496050"/>
            <a:ext cx="1587" cy="52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0" name="Line 25"/>
          <p:cNvSpPr>
            <a:spLocks noChangeShapeType="1"/>
          </p:cNvSpPr>
          <p:nvPr/>
        </p:nvSpPr>
        <p:spPr bwMode="auto">
          <a:xfrm flipV="1">
            <a:off x="7237413" y="6496050"/>
            <a:ext cx="1587" cy="52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1" name="Line 26"/>
          <p:cNvSpPr>
            <a:spLocks noChangeShapeType="1"/>
          </p:cNvSpPr>
          <p:nvPr/>
        </p:nvSpPr>
        <p:spPr bwMode="auto">
          <a:xfrm>
            <a:off x="2108200" y="1519238"/>
            <a:ext cx="3175" cy="49768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2" name="Line 27"/>
          <p:cNvSpPr>
            <a:spLocks noChangeShapeType="1"/>
          </p:cNvSpPr>
          <p:nvPr/>
        </p:nvSpPr>
        <p:spPr bwMode="auto">
          <a:xfrm>
            <a:off x="2055813" y="6496050"/>
            <a:ext cx="52387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3" name="Line 28"/>
          <p:cNvSpPr>
            <a:spLocks noChangeShapeType="1"/>
          </p:cNvSpPr>
          <p:nvPr/>
        </p:nvSpPr>
        <p:spPr bwMode="auto">
          <a:xfrm>
            <a:off x="2055813" y="5783263"/>
            <a:ext cx="52387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4" name="Line 29"/>
          <p:cNvSpPr>
            <a:spLocks noChangeShapeType="1"/>
          </p:cNvSpPr>
          <p:nvPr/>
        </p:nvSpPr>
        <p:spPr bwMode="auto">
          <a:xfrm>
            <a:off x="2055813" y="5073650"/>
            <a:ext cx="5238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5" name="Line 30"/>
          <p:cNvSpPr>
            <a:spLocks noChangeShapeType="1"/>
          </p:cNvSpPr>
          <p:nvPr/>
        </p:nvSpPr>
        <p:spPr bwMode="auto">
          <a:xfrm>
            <a:off x="2055813" y="4360863"/>
            <a:ext cx="5238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6" name="Line 31"/>
          <p:cNvSpPr>
            <a:spLocks noChangeShapeType="1"/>
          </p:cNvSpPr>
          <p:nvPr/>
        </p:nvSpPr>
        <p:spPr bwMode="auto">
          <a:xfrm>
            <a:off x="2055813" y="3651250"/>
            <a:ext cx="5238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7" name="Line 32"/>
          <p:cNvSpPr>
            <a:spLocks noChangeShapeType="1"/>
          </p:cNvSpPr>
          <p:nvPr/>
        </p:nvSpPr>
        <p:spPr bwMode="auto">
          <a:xfrm>
            <a:off x="2055813" y="2938463"/>
            <a:ext cx="5238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8" name="Line 33"/>
          <p:cNvSpPr>
            <a:spLocks noChangeShapeType="1"/>
          </p:cNvSpPr>
          <p:nvPr/>
        </p:nvSpPr>
        <p:spPr bwMode="auto">
          <a:xfrm>
            <a:off x="2055813" y="2228850"/>
            <a:ext cx="52387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9" name="Line 34"/>
          <p:cNvSpPr>
            <a:spLocks noChangeShapeType="1"/>
          </p:cNvSpPr>
          <p:nvPr/>
        </p:nvSpPr>
        <p:spPr bwMode="auto">
          <a:xfrm>
            <a:off x="2055813" y="1519238"/>
            <a:ext cx="52387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00" name="Rectangle 35"/>
          <p:cNvSpPr>
            <a:spLocks noChangeArrowheads="1"/>
          </p:cNvSpPr>
          <p:nvPr/>
        </p:nvSpPr>
        <p:spPr bwMode="auto">
          <a:xfrm>
            <a:off x="2065338" y="6653213"/>
            <a:ext cx="92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0</a:t>
            </a:r>
            <a:endParaRPr lang="en-US" sz="1700"/>
          </a:p>
        </p:txBody>
      </p:sp>
      <p:sp>
        <p:nvSpPr>
          <p:cNvPr id="7201" name="Rectangle 36"/>
          <p:cNvSpPr>
            <a:spLocks noChangeArrowheads="1"/>
          </p:cNvSpPr>
          <p:nvPr/>
        </p:nvSpPr>
        <p:spPr bwMode="auto">
          <a:xfrm>
            <a:off x="3302000" y="6653213"/>
            <a:ext cx="1841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25</a:t>
            </a:r>
            <a:endParaRPr lang="en-US" sz="1700"/>
          </a:p>
        </p:txBody>
      </p:sp>
      <p:sp>
        <p:nvSpPr>
          <p:cNvPr id="7202" name="Rectangle 37"/>
          <p:cNvSpPr>
            <a:spLocks noChangeArrowheads="1"/>
          </p:cNvSpPr>
          <p:nvPr/>
        </p:nvSpPr>
        <p:spPr bwMode="auto">
          <a:xfrm>
            <a:off x="4579938" y="6653213"/>
            <a:ext cx="1841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50</a:t>
            </a:r>
            <a:endParaRPr lang="en-US" sz="1700"/>
          </a:p>
        </p:txBody>
      </p:sp>
      <p:sp>
        <p:nvSpPr>
          <p:cNvPr id="7203" name="Rectangle 38"/>
          <p:cNvSpPr>
            <a:spLocks noChangeArrowheads="1"/>
          </p:cNvSpPr>
          <p:nvPr/>
        </p:nvSpPr>
        <p:spPr bwMode="auto">
          <a:xfrm>
            <a:off x="5867400" y="6653213"/>
            <a:ext cx="1841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75</a:t>
            </a:r>
            <a:endParaRPr lang="en-US" sz="1700"/>
          </a:p>
        </p:txBody>
      </p:sp>
      <p:sp>
        <p:nvSpPr>
          <p:cNvPr id="7204" name="Rectangle 39"/>
          <p:cNvSpPr>
            <a:spLocks noChangeArrowheads="1"/>
          </p:cNvSpPr>
          <p:nvPr/>
        </p:nvSpPr>
        <p:spPr bwMode="auto">
          <a:xfrm>
            <a:off x="7099300" y="6653213"/>
            <a:ext cx="2762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100</a:t>
            </a:r>
            <a:endParaRPr lang="en-US" sz="1700"/>
          </a:p>
        </p:txBody>
      </p:sp>
      <p:sp>
        <p:nvSpPr>
          <p:cNvPr id="7205" name="Rectangle 40"/>
          <p:cNvSpPr>
            <a:spLocks noChangeArrowheads="1"/>
          </p:cNvSpPr>
          <p:nvPr/>
        </p:nvSpPr>
        <p:spPr bwMode="auto">
          <a:xfrm>
            <a:off x="766763" y="5922963"/>
            <a:ext cx="11953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Eastern Europe/</a:t>
            </a:r>
            <a:endParaRPr lang="en-US" sz="1700"/>
          </a:p>
        </p:txBody>
      </p:sp>
      <p:sp>
        <p:nvSpPr>
          <p:cNvPr id="7206" name="Rectangle 41"/>
          <p:cNvSpPr>
            <a:spLocks noChangeArrowheads="1"/>
          </p:cNvSpPr>
          <p:nvPr/>
        </p:nvSpPr>
        <p:spPr bwMode="auto">
          <a:xfrm>
            <a:off x="1065213" y="6127750"/>
            <a:ext cx="9001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Central Asia</a:t>
            </a:r>
            <a:endParaRPr lang="en-US" sz="1700"/>
          </a:p>
        </p:txBody>
      </p:sp>
      <p:sp>
        <p:nvSpPr>
          <p:cNvPr id="7207" name="Rectangle 42"/>
          <p:cNvSpPr>
            <a:spLocks noChangeArrowheads="1"/>
          </p:cNvSpPr>
          <p:nvPr/>
        </p:nvSpPr>
        <p:spPr bwMode="auto">
          <a:xfrm>
            <a:off x="909638" y="5213350"/>
            <a:ext cx="1057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Latin America/</a:t>
            </a:r>
            <a:endParaRPr lang="en-US" sz="1700"/>
          </a:p>
        </p:txBody>
      </p:sp>
      <p:sp>
        <p:nvSpPr>
          <p:cNvPr id="7208" name="Rectangle 43"/>
          <p:cNvSpPr>
            <a:spLocks noChangeArrowheads="1"/>
          </p:cNvSpPr>
          <p:nvPr/>
        </p:nvSpPr>
        <p:spPr bwMode="auto">
          <a:xfrm>
            <a:off x="1208088" y="5414963"/>
            <a:ext cx="7635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Caribbean</a:t>
            </a:r>
            <a:endParaRPr lang="en-US" sz="1700"/>
          </a:p>
        </p:txBody>
      </p:sp>
      <p:sp>
        <p:nvSpPr>
          <p:cNvPr id="7209" name="Rectangle 44"/>
          <p:cNvSpPr>
            <a:spLocks noChangeArrowheads="1"/>
          </p:cNvSpPr>
          <p:nvPr/>
        </p:nvSpPr>
        <p:spPr bwMode="auto">
          <a:xfrm>
            <a:off x="1498600" y="4629150"/>
            <a:ext cx="4762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OECD</a:t>
            </a:r>
            <a:endParaRPr lang="en-US" sz="1700"/>
          </a:p>
        </p:txBody>
      </p:sp>
      <p:sp>
        <p:nvSpPr>
          <p:cNvPr id="7210" name="Rectangle 45"/>
          <p:cNvSpPr>
            <a:spLocks noChangeArrowheads="1"/>
          </p:cNvSpPr>
          <p:nvPr/>
        </p:nvSpPr>
        <p:spPr bwMode="auto">
          <a:xfrm>
            <a:off x="1271588" y="3916363"/>
            <a:ext cx="6969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East Asia</a:t>
            </a:r>
            <a:endParaRPr lang="en-US" sz="1700"/>
          </a:p>
        </p:txBody>
      </p:sp>
      <p:sp>
        <p:nvSpPr>
          <p:cNvPr id="7211" name="Rectangle 46"/>
          <p:cNvSpPr>
            <a:spLocks noChangeArrowheads="1"/>
          </p:cNvSpPr>
          <p:nvPr/>
        </p:nvSpPr>
        <p:spPr bwMode="auto">
          <a:xfrm>
            <a:off x="1057275" y="3087688"/>
            <a:ext cx="90963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Middle East/</a:t>
            </a:r>
            <a:endParaRPr lang="en-US" sz="1700"/>
          </a:p>
        </p:txBody>
      </p:sp>
      <p:sp>
        <p:nvSpPr>
          <p:cNvPr id="7212" name="Rectangle 47"/>
          <p:cNvSpPr>
            <a:spLocks noChangeArrowheads="1"/>
          </p:cNvSpPr>
          <p:nvPr/>
        </p:nvSpPr>
        <p:spPr bwMode="auto">
          <a:xfrm>
            <a:off x="1095375" y="3290888"/>
            <a:ext cx="8731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North Africa</a:t>
            </a:r>
            <a:endParaRPr lang="en-US" sz="1700"/>
          </a:p>
        </p:txBody>
      </p:sp>
      <p:sp>
        <p:nvSpPr>
          <p:cNvPr id="7213" name="Rectangle 48"/>
          <p:cNvSpPr>
            <a:spLocks noChangeArrowheads="1"/>
          </p:cNvSpPr>
          <p:nvPr/>
        </p:nvSpPr>
        <p:spPr bwMode="auto">
          <a:xfrm>
            <a:off x="1557338" y="2497138"/>
            <a:ext cx="422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Africa</a:t>
            </a:r>
            <a:endParaRPr lang="en-US" sz="1700"/>
          </a:p>
        </p:txBody>
      </p:sp>
      <p:sp>
        <p:nvSpPr>
          <p:cNvPr id="7214" name="Rectangle 49"/>
          <p:cNvSpPr>
            <a:spLocks noChangeArrowheads="1"/>
          </p:cNvSpPr>
          <p:nvPr/>
        </p:nvSpPr>
        <p:spPr bwMode="auto">
          <a:xfrm>
            <a:off x="1169988" y="1784350"/>
            <a:ext cx="7985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South Asia</a:t>
            </a:r>
            <a:endParaRPr lang="en-US" sz="1700"/>
          </a:p>
        </p:txBody>
      </p:sp>
      <p:sp>
        <p:nvSpPr>
          <p:cNvPr id="7215" name="Rectangle 50"/>
          <p:cNvSpPr>
            <a:spLocks noChangeArrowheads="1"/>
          </p:cNvSpPr>
          <p:nvPr/>
        </p:nvSpPr>
        <p:spPr bwMode="auto">
          <a:xfrm>
            <a:off x="7499350" y="3767138"/>
            <a:ext cx="990600" cy="4810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216" name="Rectangle 51"/>
          <p:cNvSpPr>
            <a:spLocks noChangeArrowheads="1"/>
          </p:cNvSpPr>
          <p:nvPr/>
        </p:nvSpPr>
        <p:spPr bwMode="auto">
          <a:xfrm>
            <a:off x="7499350" y="3767138"/>
            <a:ext cx="990600" cy="481012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217" name="Rectangle 52"/>
          <p:cNvSpPr>
            <a:spLocks noChangeArrowheads="1"/>
          </p:cNvSpPr>
          <p:nvPr/>
        </p:nvSpPr>
        <p:spPr bwMode="auto">
          <a:xfrm>
            <a:off x="7548563" y="3846513"/>
            <a:ext cx="107950" cy="1079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218" name="Rectangle 53"/>
          <p:cNvSpPr>
            <a:spLocks noChangeArrowheads="1"/>
          </p:cNvSpPr>
          <p:nvPr/>
        </p:nvSpPr>
        <p:spPr bwMode="auto">
          <a:xfrm>
            <a:off x="7694613" y="3805238"/>
            <a:ext cx="6715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Separate</a:t>
            </a:r>
            <a:endParaRPr lang="en-US" sz="1700"/>
          </a:p>
        </p:txBody>
      </p:sp>
      <p:sp>
        <p:nvSpPr>
          <p:cNvPr id="7219" name="Rectangle 54"/>
          <p:cNvSpPr>
            <a:spLocks noChangeArrowheads="1"/>
          </p:cNvSpPr>
          <p:nvPr/>
        </p:nvSpPr>
        <p:spPr bwMode="auto">
          <a:xfrm>
            <a:off x="7548563" y="4084638"/>
            <a:ext cx="107950" cy="10795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220" name="Rectangle 55"/>
          <p:cNvSpPr>
            <a:spLocks noChangeArrowheads="1"/>
          </p:cNvSpPr>
          <p:nvPr/>
        </p:nvSpPr>
        <p:spPr bwMode="auto">
          <a:xfrm>
            <a:off x="7694613" y="4046538"/>
            <a:ext cx="7461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Integrated</a:t>
            </a:r>
            <a:endParaRPr lang="en-US" sz="1700"/>
          </a:p>
        </p:txBody>
      </p:sp>
      <p:sp>
        <p:nvSpPr>
          <p:cNvPr id="7221" name="Rectangle 56"/>
          <p:cNvSpPr>
            <a:spLocks noChangeArrowheads="1"/>
          </p:cNvSpPr>
          <p:nvPr/>
        </p:nvSpPr>
        <p:spPr bwMode="auto">
          <a:xfrm>
            <a:off x="4664075" y="1773238"/>
            <a:ext cx="84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FFFFFF"/>
                </a:solidFill>
              </a:rPr>
              <a:t>7</a:t>
            </a:r>
            <a:endParaRPr lang="en-US" sz="1700"/>
          </a:p>
        </p:txBody>
      </p:sp>
      <p:sp>
        <p:nvSpPr>
          <p:cNvPr id="7222" name="Rectangle 57"/>
          <p:cNvSpPr>
            <a:spLocks noChangeArrowheads="1"/>
          </p:cNvSpPr>
          <p:nvPr/>
        </p:nvSpPr>
        <p:spPr bwMode="auto">
          <a:xfrm>
            <a:off x="3871913" y="2500313"/>
            <a:ext cx="1682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FFFFFF"/>
                </a:solidFill>
              </a:rPr>
              <a:t>32</a:t>
            </a:r>
            <a:endParaRPr lang="en-US" sz="1700"/>
          </a:p>
        </p:txBody>
      </p:sp>
      <p:sp>
        <p:nvSpPr>
          <p:cNvPr id="7223" name="Rectangle 58"/>
          <p:cNvSpPr>
            <a:spLocks noChangeArrowheads="1"/>
          </p:cNvSpPr>
          <p:nvPr/>
        </p:nvSpPr>
        <p:spPr bwMode="auto">
          <a:xfrm>
            <a:off x="6711950" y="2500313"/>
            <a:ext cx="84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7</a:t>
            </a:r>
            <a:endParaRPr lang="en-US" sz="1700"/>
          </a:p>
        </p:txBody>
      </p:sp>
      <p:sp>
        <p:nvSpPr>
          <p:cNvPr id="7224" name="Rectangle 59"/>
          <p:cNvSpPr>
            <a:spLocks noChangeArrowheads="1"/>
          </p:cNvSpPr>
          <p:nvPr/>
        </p:nvSpPr>
        <p:spPr bwMode="auto">
          <a:xfrm>
            <a:off x="3119438" y="5332413"/>
            <a:ext cx="1682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FFFFFF"/>
                </a:solidFill>
              </a:rPr>
              <a:t>12</a:t>
            </a:r>
            <a:endParaRPr lang="en-US" sz="1700"/>
          </a:p>
        </p:txBody>
      </p:sp>
      <p:sp>
        <p:nvSpPr>
          <p:cNvPr id="7225" name="Rectangle 60"/>
          <p:cNvSpPr>
            <a:spLocks noChangeArrowheads="1"/>
          </p:cNvSpPr>
          <p:nvPr/>
        </p:nvSpPr>
        <p:spPr bwMode="auto">
          <a:xfrm>
            <a:off x="5667375" y="5348288"/>
            <a:ext cx="1682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15</a:t>
            </a:r>
            <a:endParaRPr lang="en-US" sz="1700"/>
          </a:p>
        </p:txBody>
      </p:sp>
      <p:sp>
        <p:nvSpPr>
          <p:cNvPr id="7226" name="Rectangle 61"/>
          <p:cNvSpPr>
            <a:spLocks noChangeArrowheads="1"/>
          </p:cNvSpPr>
          <p:nvPr/>
        </p:nvSpPr>
        <p:spPr bwMode="auto">
          <a:xfrm>
            <a:off x="4594225" y="6057900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27</a:t>
            </a:r>
            <a:endParaRPr lang="en-US" sz="1700"/>
          </a:p>
        </p:txBody>
      </p:sp>
      <p:sp>
        <p:nvSpPr>
          <p:cNvPr id="7227" name="Rectangle 62"/>
          <p:cNvSpPr>
            <a:spLocks noChangeArrowheads="1"/>
          </p:cNvSpPr>
          <p:nvPr/>
        </p:nvSpPr>
        <p:spPr bwMode="auto">
          <a:xfrm>
            <a:off x="3308350" y="4621213"/>
            <a:ext cx="1682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FFFFFF"/>
                </a:solidFill>
              </a:rPr>
              <a:t>13</a:t>
            </a:r>
            <a:endParaRPr lang="en-US" sz="1700"/>
          </a:p>
        </p:txBody>
      </p:sp>
      <p:sp>
        <p:nvSpPr>
          <p:cNvPr id="7228" name="Rectangle 63"/>
          <p:cNvSpPr>
            <a:spLocks noChangeArrowheads="1"/>
          </p:cNvSpPr>
          <p:nvPr/>
        </p:nvSpPr>
        <p:spPr bwMode="auto">
          <a:xfrm>
            <a:off x="5745163" y="4621213"/>
            <a:ext cx="1682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12</a:t>
            </a:r>
            <a:endParaRPr lang="en-US" sz="1700"/>
          </a:p>
        </p:txBody>
      </p:sp>
      <p:sp>
        <p:nvSpPr>
          <p:cNvPr id="7229" name="Rectangle 64"/>
          <p:cNvSpPr>
            <a:spLocks noChangeArrowheads="1"/>
          </p:cNvSpPr>
          <p:nvPr/>
        </p:nvSpPr>
        <p:spPr bwMode="auto">
          <a:xfrm>
            <a:off x="3494088" y="3937000"/>
            <a:ext cx="84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FFFFFF"/>
                </a:solidFill>
              </a:rPr>
              <a:t>9</a:t>
            </a:r>
            <a:endParaRPr lang="en-US" sz="1700"/>
          </a:p>
        </p:txBody>
      </p:sp>
      <p:sp>
        <p:nvSpPr>
          <p:cNvPr id="7230" name="Rectangle 65"/>
          <p:cNvSpPr>
            <a:spLocks noChangeArrowheads="1"/>
          </p:cNvSpPr>
          <p:nvPr/>
        </p:nvSpPr>
        <p:spPr bwMode="auto">
          <a:xfrm>
            <a:off x="6056313" y="3940175"/>
            <a:ext cx="84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6</a:t>
            </a:r>
            <a:endParaRPr lang="en-US" sz="1700"/>
          </a:p>
        </p:txBody>
      </p:sp>
      <p:sp>
        <p:nvSpPr>
          <p:cNvPr id="7231" name="Rectangle 66"/>
          <p:cNvSpPr>
            <a:spLocks noChangeArrowheads="1"/>
          </p:cNvSpPr>
          <p:nvPr/>
        </p:nvSpPr>
        <p:spPr bwMode="auto">
          <a:xfrm>
            <a:off x="3589338" y="3198813"/>
            <a:ext cx="841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FFFFFF"/>
                </a:solidFill>
              </a:rPr>
              <a:t>7</a:t>
            </a:r>
            <a:endParaRPr lang="en-US" sz="1700"/>
          </a:p>
        </p:txBody>
      </p:sp>
      <p:sp>
        <p:nvSpPr>
          <p:cNvPr id="7232" name="Rectangle 67"/>
          <p:cNvSpPr>
            <a:spLocks noChangeArrowheads="1"/>
          </p:cNvSpPr>
          <p:nvPr/>
        </p:nvSpPr>
        <p:spPr bwMode="auto">
          <a:xfrm>
            <a:off x="6122988" y="3221038"/>
            <a:ext cx="841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200">
                <a:solidFill>
                  <a:srgbClr val="000000"/>
                </a:solidFill>
              </a:rPr>
              <a:t>4</a:t>
            </a:r>
            <a:endParaRPr lang="en-US" sz="1700"/>
          </a:p>
        </p:txBody>
      </p:sp>
      <p:pic>
        <p:nvPicPr>
          <p:cNvPr id="65" name="Picture 64" descr="Korea Header new logo"/>
          <p:cNvPicPr/>
          <p:nvPr/>
        </p:nvPicPr>
        <p:blipFill>
          <a:blip r:embed="rId3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Institutional arrangements</a:t>
            </a:r>
          </a:p>
        </p:txBody>
      </p:sp>
      <p:sp>
        <p:nvSpPr>
          <p:cNvPr id="8195" name="Text Box 20"/>
          <p:cNvSpPr txBox="1">
            <a:spLocks noChangeArrowheads="1"/>
          </p:cNvSpPr>
          <p:nvPr/>
        </p:nvSpPr>
        <p:spPr bwMode="auto">
          <a:xfrm>
            <a:off x="1889125" y="2244725"/>
            <a:ext cx="16224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/>
              <a:t>Separate</a:t>
            </a:r>
          </a:p>
          <a:p>
            <a:r>
              <a:rPr lang="en-GB" sz="1600" b="1"/>
              <a:t>but similar benefits</a:t>
            </a:r>
            <a:endParaRPr lang="en-GB" sz="1600"/>
          </a:p>
          <a:p>
            <a:endParaRPr lang="en-GB" sz="1600"/>
          </a:p>
          <a:p>
            <a:r>
              <a:rPr lang="en-GB" sz="1600"/>
              <a:t>Denmark</a:t>
            </a:r>
          </a:p>
          <a:p>
            <a:r>
              <a:rPr lang="en-GB" sz="1600"/>
              <a:t>Finland</a:t>
            </a:r>
          </a:p>
          <a:p>
            <a:r>
              <a:rPr lang="en-GB" sz="1600"/>
              <a:t>Iceland</a:t>
            </a:r>
          </a:p>
          <a:p>
            <a:r>
              <a:rPr lang="en-GB" sz="1600"/>
              <a:t>Netherlands</a:t>
            </a:r>
          </a:p>
          <a:p>
            <a:r>
              <a:rPr lang="en-US" sz="1600"/>
              <a:t>Sweden</a:t>
            </a:r>
          </a:p>
        </p:txBody>
      </p:sp>
      <p:sp>
        <p:nvSpPr>
          <p:cNvPr id="8196" name="Text Box 21"/>
          <p:cNvSpPr txBox="1">
            <a:spLocks noChangeArrowheads="1"/>
          </p:cNvSpPr>
          <p:nvPr/>
        </p:nvSpPr>
        <p:spPr bwMode="auto">
          <a:xfrm>
            <a:off x="3616325" y="2244725"/>
            <a:ext cx="16383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/>
              <a:t>Fully integrated with</a:t>
            </a:r>
          </a:p>
          <a:p>
            <a:r>
              <a:rPr lang="en-GB" sz="1600" b="1"/>
              <a:t>top-up</a:t>
            </a:r>
          </a:p>
          <a:p>
            <a:r>
              <a:rPr lang="en-GB" sz="1600"/>
              <a:t/>
            </a:r>
            <a:br>
              <a:rPr lang="en-GB" sz="1600"/>
            </a:br>
            <a:r>
              <a:rPr lang="en-GB" sz="1600"/>
              <a:t>Canada</a:t>
            </a:r>
          </a:p>
          <a:p>
            <a:r>
              <a:rPr lang="en-GB" sz="1600"/>
              <a:t>Spain</a:t>
            </a:r>
          </a:p>
          <a:p>
            <a:r>
              <a:rPr lang="en-GB" sz="1600"/>
              <a:t>United States</a:t>
            </a:r>
          </a:p>
          <a:p>
            <a:r>
              <a:rPr lang="en-GB" sz="1600"/>
              <a:t>Ireland</a:t>
            </a:r>
          </a:p>
          <a:p>
            <a:r>
              <a:rPr lang="en-GB" sz="1600"/>
              <a:t>Japan</a:t>
            </a:r>
          </a:p>
          <a:p>
            <a:r>
              <a:rPr lang="en-GB" sz="1600"/>
              <a:t>Norway</a:t>
            </a:r>
          </a:p>
          <a:p>
            <a:r>
              <a:rPr lang="en-GB" sz="1600"/>
              <a:t>Switzerland</a:t>
            </a:r>
          </a:p>
          <a:p>
            <a:r>
              <a:rPr lang="en-GB" sz="1600"/>
              <a:t>____________</a:t>
            </a:r>
          </a:p>
          <a:p>
            <a:r>
              <a:rPr lang="en-GB" sz="1600"/>
              <a:t>Italy</a:t>
            </a:r>
          </a:p>
          <a:p>
            <a:r>
              <a:rPr lang="en-US" sz="1600"/>
              <a:t>New Zealand</a:t>
            </a:r>
          </a:p>
        </p:txBody>
      </p:sp>
      <p:sp>
        <p:nvSpPr>
          <p:cNvPr id="8197" name="Text Box 22"/>
          <p:cNvSpPr txBox="1">
            <a:spLocks noChangeArrowheads="1"/>
          </p:cNvSpPr>
          <p:nvPr/>
        </p:nvSpPr>
        <p:spPr bwMode="auto">
          <a:xfrm>
            <a:off x="5330825" y="2244725"/>
            <a:ext cx="16414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/>
              <a:t>Partially </a:t>
            </a:r>
          </a:p>
          <a:p>
            <a:r>
              <a:rPr lang="en-GB" sz="1600" b="1"/>
              <a:t>integrated</a:t>
            </a:r>
          </a:p>
          <a:p>
            <a:r>
              <a:rPr lang="en-GB" sz="1600" b="1"/>
              <a:t>with top-up</a:t>
            </a:r>
            <a:br>
              <a:rPr lang="en-GB" sz="1600" b="1"/>
            </a:br>
            <a:endParaRPr lang="en-GB" sz="1600" b="1"/>
          </a:p>
          <a:p>
            <a:r>
              <a:rPr lang="en-GB" sz="1600"/>
              <a:t>Australia</a:t>
            </a:r>
          </a:p>
          <a:p>
            <a:r>
              <a:rPr lang="en-GB" sz="1600"/>
              <a:t>United Kingdom</a:t>
            </a:r>
            <a:endParaRPr lang="en-US" sz="1600"/>
          </a:p>
        </p:txBody>
      </p:sp>
      <p:sp>
        <p:nvSpPr>
          <p:cNvPr id="8198" name="Text Box 23"/>
          <p:cNvSpPr txBox="1">
            <a:spLocks noChangeArrowheads="1"/>
          </p:cNvSpPr>
          <p:nvPr/>
        </p:nvSpPr>
        <p:spPr bwMode="auto">
          <a:xfrm>
            <a:off x="7324725" y="2244725"/>
            <a:ext cx="13239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/>
              <a:t>Entirely </a:t>
            </a:r>
          </a:p>
          <a:p>
            <a:r>
              <a:rPr lang="en-GB" sz="1600" b="1"/>
              <a:t>separate</a:t>
            </a:r>
            <a:endParaRPr lang="en-GB" sz="1600"/>
          </a:p>
          <a:p>
            <a:endParaRPr lang="en-GB" sz="1600"/>
          </a:p>
          <a:p>
            <a:endParaRPr lang="en-GB" sz="1600"/>
          </a:p>
          <a:p>
            <a:r>
              <a:rPr lang="pt-BR" sz="1600"/>
              <a:t>Germany</a:t>
            </a:r>
          </a:p>
          <a:p>
            <a:r>
              <a:rPr lang="pt-BR" sz="1600"/>
              <a:t>Austria</a:t>
            </a:r>
          </a:p>
          <a:p>
            <a:r>
              <a:rPr lang="pt-BR" sz="1600"/>
              <a:t>Belgium</a:t>
            </a:r>
          </a:p>
          <a:p>
            <a:r>
              <a:rPr lang="pt-BR" sz="1600"/>
              <a:t>Korea</a:t>
            </a:r>
          </a:p>
          <a:p>
            <a:r>
              <a:rPr lang="pt-BR" sz="1600"/>
              <a:t>France</a:t>
            </a:r>
          </a:p>
          <a:p>
            <a:r>
              <a:rPr lang="pt-BR" sz="1600"/>
              <a:t>Greece</a:t>
            </a:r>
          </a:p>
          <a:p>
            <a:r>
              <a:rPr lang="pt-BR" sz="1600"/>
              <a:t>Luxembourg</a:t>
            </a:r>
          </a:p>
          <a:p>
            <a:r>
              <a:rPr lang="pt-BR" sz="1600"/>
              <a:t>Portugal</a:t>
            </a:r>
          </a:p>
          <a:p>
            <a:r>
              <a:rPr lang="pt-BR" sz="1600"/>
              <a:t>Turkey</a:t>
            </a:r>
            <a:endParaRPr lang="en-GB" sz="1600"/>
          </a:p>
          <a:p>
            <a:endParaRPr lang="en-US" sz="1600"/>
          </a:p>
        </p:txBody>
      </p:sp>
      <p:pic>
        <p:nvPicPr>
          <p:cNvPr id="8199" name="Picture 24" descr="CANA000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1050" y="3351213"/>
            <a:ext cx="252413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25" descr="Italy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17875" y="5286375"/>
            <a:ext cx="255588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26" descr="France_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0250" y="4335463"/>
            <a:ext cx="252413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27" descr="SPAN0002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21050" y="3581400"/>
            <a:ext cx="252413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28" descr="AUST0001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950" y="3570288"/>
            <a:ext cx="252413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29" descr="BELG0001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0250" y="3838575"/>
            <a:ext cx="252413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30" descr="DENM0001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19250" y="3360738"/>
            <a:ext cx="252413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31" descr="CZEC0001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1288" y="4775200"/>
            <a:ext cx="250825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32" descr="ESTN0001"/>
          <p:cNvPicPr>
            <a:picLocks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1288" y="3341688"/>
            <a:ext cx="252412" cy="14446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8208" name="Picture 33" descr="FINL0001"/>
          <p:cNvPicPr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619250" y="3621088"/>
            <a:ext cx="252413" cy="14446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8209" name="Picture 34" descr="GREC0001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80250" y="4568825"/>
            <a:ext cx="252413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35" descr="HUNG0001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41288" y="3573463"/>
            <a:ext cx="250825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1" name="Picture 36" descr="LUXE0001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80250" y="4808538"/>
            <a:ext cx="252413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2" name="Picture 38" descr="NETH0001"/>
          <p:cNvPicPr>
            <a:picLocks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628775" y="4086225"/>
            <a:ext cx="252413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39" descr="POLA0001"/>
          <p:cNvPicPr>
            <a:picLocks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41288" y="5056188"/>
            <a:ext cx="250825" cy="14446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8214" name="Picture 40" descr="SLVA0001"/>
          <p:cNvPicPr>
            <a:picLocks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41288" y="4294188"/>
            <a:ext cx="250825" cy="14446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8215" name="Picture 41" descr="SVKA0001"/>
          <p:cNvPicPr>
            <a:picLocks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41288" y="4541838"/>
            <a:ext cx="250825" cy="14446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8216" name="Picture 42" descr="SWDN0001"/>
          <p:cNvPicPr>
            <a:picLocks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630363" y="4298950"/>
            <a:ext cx="252412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7" name="Picture 43" descr="PORT0001"/>
          <p:cNvPicPr>
            <a:picLocks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080250" y="5033963"/>
            <a:ext cx="252413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8" name="Picture 45" descr="LITH0001"/>
          <p:cNvPicPr>
            <a:picLocks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141288" y="4043363"/>
            <a:ext cx="252412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9" name="Picture 48" descr="ICEL0001"/>
          <p:cNvPicPr>
            <a:picLocks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630363" y="3852863"/>
            <a:ext cx="252412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0" name="Picture 49" descr="NORW0001"/>
          <p:cNvPicPr>
            <a:picLocks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3321050" y="4559300"/>
            <a:ext cx="252413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1" name="Picture 50" descr="NWZE0001"/>
          <p:cNvPicPr>
            <a:picLocks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3321050" y="5503863"/>
            <a:ext cx="252413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2" name="Picture 51" descr="ASTL0001"/>
          <p:cNvPicPr>
            <a:picLocks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5132388" y="3335338"/>
            <a:ext cx="252412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3" name="Picture 52" descr="SWIT0001"/>
          <p:cNvPicPr>
            <a:picLocks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3321050" y="4802188"/>
            <a:ext cx="252413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4" name="Picture 53" descr="SKOR0001"/>
          <p:cNvPicPr>
            <a:picLocks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080250" y="4083050"/>
            <a:ext cx="252413" cy="1444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8225" name="Picture 54" descr="TURK0001"/>
          <p:cNvPicPr>
            <a:picLocks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080250" y="5289550"/>
            <a:ext cx="252413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6" name="Picture 55" descr="United%20States_small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3321050" y="3819525"/>
            <a:ext cx="252413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7" name="Picture 56" descr="Japan_small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3321050" y="4318000"/>
            <a:ext cx="252413" cy="1444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8228" name="Picture 57" descr="United%20Kingdom_small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5129213" y="3581400"/>
            <a:ext cx="252412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9" name="Picture 58" descr="Ireland_small"/>
          <p:cNvPicPr>
            <a:picLocks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3321050" y="4059238"/>
            <a:ext cx="252413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0" name="Picture 59" descr="Germany_small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7080250" y="3343275"/>
            <a:ext cx="252413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31" name="Text Box 60"/>
          <p:cNvSpPr txBox="1">
            <a:spLocks noChangeArrowheads="1"/>
          </p:cNvSpPr>
          <p:nvPr/>
        </p:nvSpPr>
        <p:spPr bwMode="auto">
          <a:xfrm>
            <a:off x="352425" y="2244725"/>
            <a:ext cx="1176338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/>
              <a:t>Fully</a:t>
            </a:r>
          </a:p>
          <a:p>
            <a:r>
              <a:rPr lang="en-GB" sz="1600" b="1"/>
              <a:t>Integrated</a:t>
            </a:r>
          </a:p>
          <a:p>
            <a:endParaRPr lang="en-GB" sz="1600"/>
          </a:p>
          <a:p>
            <a:endParaRPr lang="en-GB" sz="1600"/>
          </a:p>
          <a:p>
            <a:r>
              <a:rPr lang="en-GB" sz="1600"/>
              <a:t>Estonia</a:t>
            </a:r>
          </a:p>
          <a:p>
            <a:r>
              <a:rPr lang="en-GB" sz="1600"/>
              <a:t>Hungary</a:t>
            </a:r>
          </a:p>
          <a:p>
            <a:r>
              <a:rPr lang="en-GB" sz="1600"/>
              <a:t>Latvia</a:t>
            </a:r>
          </a:p>
          <a:p>
            <a:r>
              <a:rPr lang="en-GB" sz="1600"/>
              <a:t>Lithuania</a:t>
            </a:r>
          </a:p>
          <a:p>
            <a:r>
              <a:rPr lang="en-GB" sz="1600"/>
              <a:t>Slovak R.</a:t>
            </a:r>
          </a:p>
          <a:p>
            <a:r>
              <a:rPr lang="en-GB" sz="1600"/>
              <a:t>Slovenia</a:t>
            </a:r>
          </a:p>
          <a:p>
            <a:r>
              <a:rPr lang="en-GB" sz="1600"/>
              <a:t>Czech R.</a:t>
            </a:r>
          </a:p>
          <a:p>
            <a:r>
              <a:rPr lang="en-GB" sz="1600"/>
              <a:t>Poland</a:t>
            </a:r>
          </a:p>
          <a:p>
            <a:endParaRPr lang="en-GB" sz="1600"/>
          </a:p>
          <a:p>
            <a:endParaRPr lang="en-US" sz="1600"/>
          </a:p>
        </p:txBody>
      </p:sp>
      <p:pic>
        <p:nvPicPr>
          <p:cNvPr id="8232" name="Picture 62" descr="LATV0001"/>
          <p:cNvPicPr>
            <a:picLocks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141288" y="3816350"/>
            <a:ext cx="250825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40" descr="Korea Header new logo"/>
          <p:cNvPicPr/>
          <p:nvPr/>
        </p:nvPicPr>
        <p:blipFill>
          <a:blip r:embed="rId36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Dualism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Arguments against</a:t>
            </a:r>
          </a:p>
          <a:p>
            <a:pPr lvl="1"/>
            <a:r>
              <a:rPr lang="en-GB" sz="2000" dirty="0" smtClean="0"/>
              <a:t>Integration gives civil servants direct, personal interest in the plan being well managed</a:t>
            </a:r>
          </a:p>
          <a:p>
            <a:pPr lvl="1"/>
            <a:r>
              <a:rPr lang="en-GB" sz="2000" dirty="0" smtClean="0"/>
              <a:t>Economies of scale</a:t>
            </a:r>
          </a:p>
          <a:p>
            <a:pPr lvl="1"/>
            <a:r>
              <a:rPr lang="en-GB" sz="2000" dirty="0" smtClean="0"/>
              <a:t>Mobility and portability</a:t>
            </a:r>
          </a:p>
          <a:p>
            <a:pPr lvl="1"/>
            <a:r>
              <a:rPr lang="en-GB" sz="2000" dirty="0" smtClean="0"/>
              <a:t>Equity</a:t>
            </a:r>
          </a:p>
          <a:p>
            <a:pPr lvl="1"/>
            <a:r>
              <a:rPr lang="en-GB" sz="2000" dirty="0" smtClean="0"/>
              <a:t>Transparency</a:t>
            </a:r>
          </a:p>
          <a:p>
            <a:r>
              <a:rPr lang="en-GB" sz="2400" dirty="0" smtClean="0"/>
              <a:t>Long-term goal should therefore probably be integration of civil-service and national pension plans</a:t>
            </a:r>
          </a:p>
        </p:txBody>
      </p:sp>
      <p:pic>
        <p:nvPicPr>
          <p:cNvPr id="4" name="Picture 3" descr="Korea Header new logo"/>
          <p:cNvPicPr/>
          <p:nvPr/>
        </p:nvPicPr>
        <p:blipFill>
          <a:blip r:embed="rId3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Demographic pressures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Civil service schemes have a different demography from the population</a:t>
            </a:r>
          </a:p>
          <a:p>
            <a:r>
              <a:rPr lang="en-GB" sz="2400" dirty="0" smtClean="0"/>
              <a:t>‘Ageing’ will affect civil service schemes earlier because of past recruitment policy</a:t>
            </a:r>
          </a:p>
          <a:p>
            <a:pPr lvl="1"/>
            <a:r>
              <a:rPr lang="en-GB" sz="2000" dirty="0" smtClean="0"/>
              <a:t>civil services expanded rapidly in the 1960s and 1970s</a:t>
            </a:r>
          </a:p>
          <a:p>
            <a:pPr lvl="1"/>
            <a:r>
              <a:rPr lang="en-GB" sz="2000" dirty="0" smtClean="0"/>
              <a:t>growth has slowed and sometimes come to a halt in the 1980s and 1990s</a:t>
            </a:r>
          </a:p>
        </p:txBody>
      </p:sp>
      <p:pic>
        <p:nvPicPr>
          <p:cNvPr id="4" name="Picture 3" descr="Korea Header new logo"/>
          <p:cNvPicPr/>
          <p:nvPr/>
        </p:nvPicPr>
        <p:blipFill>
          <a:blip r:embed="rId3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Central government employment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984500" y="1552575"/>
            <a:ext cx="3173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/>
              <a:t>per cent of total population</a:t>
            </a:r>
          </a:p>
        </p:txBody>
      </p:sp>
      <p:sp>
        <p:nvSpPr>
          <p:cNvPr id="1029" name="Line 61"/>
          <p:cNvSpPr>
            <a:spLocks noChangeShapeType="1"/>
          </p:cNvSpPr>
          <p:nvPr/>
        </p:nvSpPr>
        <p:spPr bwMode="auto">
          <a:xfrm flipV="1">
            <a:off x="4232275" y="4276725"/>
            <a:ext cx="0" cy="2138363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" name="Line 62"/>
          <p:cNvSpPr>
            <a:spLocks noChangeShapeType="1"/>
          </p:cNvSpPr>
          <p:nvPr/>
        </p:nvSpPr>
        <p:spPr bwMode="auto">
          <a:xfrm flipV="1">
            <a:off x="4960938" y="4356100"/>
            <a:ext cx="0" cy="2138363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" name="Line 63"/>
          <p:cNvSpPr>
            <a:spLocks noChangeShapeType="1"/>
          </p:cNvSpPr>
          <p:nvPr/>
        </p:nvSpPr>
        <p:spPr bwMode="auto">
          <a:xfrm flipV="1">
            <a:off x="5702300" y="4316413"/>
            <a:ext cx="0" cy="2138362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1026" name="Object 66"/>
          <p:cNvGraphicFramePr>
            <a:graphicFrameLocks noChangeAspect="1"/>
          </p:cNvGraphicFramePr>
          <p:nvPr/>
        </p:nvGraphicFramePr>
        <p:xfrm>
          <a:off x="-1058863" y="1984375"/>
          <a:ext cx="11261726" cy="2533650"/>
        </p:xfrm>
        <a:graphic>
          <a:graphicData uri="http://schemas.openxmlformats.org/presentationml/2006/ole">
            <p:oleObj spid="_x0000_s1026" name="Document" r:id="rId4" imgW="5632920" imgH="1374840" progId="Word.Document.8">
              <p:embed/>
            </p:oleObj>
          </a:graphicData>
        </a:graphic>
      </p:graphicFrame>
      <p:pic>
        <p:nvPicPr>
          <p:cNvPr id="8" name="Picture 7" descr="Korea Header new logo"/>
          <p:cNvPicPr/>
          <p:nvPr/>
        </p:nvPicPr>
        <p:blipFill>
          <a:blip r:embed="rId5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Example: Brazil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1350963" y="5260975"/>
            <a:ext cx="7512050" cy="3175"/>
          </a:xfrm>
          <a:prstGeom prst="line">
            <a:avLst/>
          </a:prstGeom>
          <a:noFill/>
          <a:ln w="15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1350963" y="4432300"/>
            <a:ext cx="7512050" cy="1588"/>
          </a:xfrm>
          <a:prstGeom prst="line">
            <a:avLst/>
          </a:prstGeom>
          <a:noFill/>
          <a:ln w="15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350963" y="3582988"/>
            <a:ext cx="7512050" cy="1587"/>
          </a:xfrm>
          <a:prstGeom prst="line">
            <a:avLst/>
          </a:prstGeom>
          <a:noFill/>
          <a:ln w="15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350963" y="2752725"/>
            <a:ext cx="7512050" cy="1588"/>
          </a:xfrm>
          <a:prstGeom prst="line">
            <a:avLst/>
          </a:prstGeom>
          <a:noFill/>
          <a:ln w="15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319" name="Rectangle 46"/>
          <p:cNvSpPr>
            <a:spLocks noChangeArrowheads="1"/>
          </p:cNvSpPr>
          <p:nvPr/>
        </p:nvSpPr>
        <p:spPr bwMode="auto">
          <a:xfrm>
            <a:off x="4295775" y="6416675"/>
            <a:ext cx="11541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13320" name="Picture 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5563" y="1639888"/>
            <a:ext cx="63881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Korea Header new logo"/>
          <p:cNvPicPr/>
          <p:nvPr/>
        </p:nvPicPr>
        <p:blipFill>
          <a:blip r:embed="rId4" cstate="print"/>
          <a:srcRect l="1676" t="17280" r="85802" b="28732"/>
          <a:stretch>
            <a:fillRect/>
          </a:stretch>
        </p:blipFill>
        <p:spPr bwMode="auto">
          <a:xfrm>
            <a:off x="8242300" y="6019800"/>
            <a:ext cx="901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a Economics">
  <a:themeElements>
    <a:clrScheme name="Axia Economics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Axia Economics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a Economics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a Economics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a Economic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a Economics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a Economics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a Economics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a Economics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Axia Economics</Template>
  <TotalTime>4888</TotalTime>
  <Words>784</Words>
  <Application>Microsoft Office PowerPoint</Application>
  <PresentationFormat>画面に合わせる (4:3)</PresentationFormat>
  <Paragraphs>295</Paragraphs>
  <Slides>24</Slides>
  <Notes>24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6" baseType="lpstr">
      <vt:lpstr>Axia Economics</vt:lpstr>
      <vt:lpstr>Document</vt:lpstr>
      <vt:lpstr>Pension schemes for civil servants and public-sector workers</vt:lpstr>
      <vt:lpstr>Agenda</vt:lpstr>
      <vt:lpstr>Origins</vt:lpstr>
      <vt:lpstr>Institutional arrangements around the world</vt:lpstr>
      <vt:lpstr>Institutional arrangements</vt:lpstr>
      <vt:lpstr>Dualism</vt:lpstr>
      <vt:lpstr>Demographic pressures</vt:lpstr>
      <vt:lpstr>Central government employment</vt:lpstr>
      <vt:lpstr>Example: Brazil</vt:lpstr>
      <vt:lpstr>Example: Egypt</vt:lpstr>
      <vt:lpstr>Demographics: Civil servants aged over 50</vt:lpstr>
      <vt:lpstr>Demographics: Over 50s in the workforce</vt:lpstr>
      <vt:lpstr>Reforms</vt:lpstr>
      <vt:lpstr>Raising retirement age</vt:lpstr>
      <vt:lpstr>Flexibility and portability</vt:lpstr>
      <vt:lpstr>Penalties to moving jobs</vt:lpstr>
      <vt:lpstr>Example: Mauritius</vt:lpstr>
      <vt:lpstr>Example: Mauritius</vt:lpstr>
      <vt:lpstr>Example: Mauritius</vt:lpstr>
      <vt:lpstr>Example: Mauritius</vt:lpstr>
      <vt:lpstr>Example: UK</vt:lpstr>
      <vt:lpstr>Germany</vt:lpstr>
      <vt:lpstr>Conclusions:  reforms to improve portability</vt:lpstr>
      <vt:lpstr>Conclusions:  reforms to improve finances</vt:lpstr>
    </vt:vector>
  </TitlesOfParts>
  <Company>Axia Economics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service pension schemes</dc:title>
  <dc:creator>Edward Whitehouse</dc:creator>
  <cp:lastModifiedBy>takayama</cp:lastModifiedBy>
  <cp:revision>28</cp:revision>
  <dcterms:created xsi:type="dcterms:W3CDTF">2003-09-22T16:36:42Z</dcterms:created>
  <dcterms:modified xsi:type="dcterms:W3CDTF">2011-01-13T06:56:45Z</dcterms:modified>
</cp:coreProperties>
</file>